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8" r:id="rId11"/>
    <p:sldId id="283" r:id="rId12"/>
    <p:sldId id="287" r:id="rId13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ek" initials="D" lastIdx="11" clrIdx="0">
    <p:extLst>
      <p:ext uri="{19B8F6BF-5375-455C-9EA6-DF929625EA0E}">
        <p15:presenceInfo xmlns:p15="http://schemas.microsoft.com/office/powerpoint/2012/main" userId="Da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1FD984-773B-0DF7-D632-4DE455699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22C668-2BED-8ACA-B171-5BDD389F1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773710-BB17-B6EA-5CF0-8B52CFA0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89008-B9B7-51F8-6B79-7DF82A17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FC1E37-D205-06CD-CBF5-D42E393B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64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E5FF6-40F3-F495-C83F-ECE315A8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CC9D5C-5B15-B0D9-FC32-6E562EE47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49B38B-B3B1-9CB6-F2D7-BB28F067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450207-C2D9-BF6D-2844-6C3E01E6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9B9C2-28BE-8E9D-BBEE-715C775D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63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0AEF55A-48A5-4404-24A1-9C6197990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336684-A151-6AD7-E22D-CA6085112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313B6F-9AD9-7BD5-45AA-E3725F68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6E93FF-D28E-9B0E-1C58-8C556526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A0EA5E-B6FA-DE29-765F-C1C0243B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5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FDDC8E-F59D-4AC9-0087-4A34E729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F21BEF-852E-14C8-19E6-C53382A35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94A8F7-8351-16B6-99B3-9C2A8DB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E7A0F-557B-89F3-EB99-9FDB9458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6A6737-15F6-1D85-6B0A-6B60B063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98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71A559-46F0-50C0-6A0F-C71C7310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28D342-F0D0-B58D-586F-95F76003E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69B06B-EDCE-B6E0-A1A1-01E5C9A0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A6B15A-D983-67FE-33FC-43F2968E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AD528A-6881-84FF-DD60-37C4AC2E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21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DF21C2-4201-F717-6FBE-7E3A982E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F31056-9B6E-E34D-B28C-AF027C44A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E9CD91-C54E-6C65-7D1E-8918794CD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1D1411-D42F-5E81-250C-1255C4D0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666E72-64B2-3CD0-6ECE-86EC1369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98BD9D-CFCF-2BEB-632C-5214AEC3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3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08812D-2716-ED23-8B4F-AD100342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9BCAED-DAEB-7480-D05A-309D32925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FE246A-583D-FBE4-8308-FAF62637D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E089630-33E3-F39A-7985-CBE3F5035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9D020D0-7C75-803E-59FB-AC34D6C29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CF8D68F-4B6F-D1AF-5B5A-C711025E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063FEE3-BE9B-8F3D-76EB-3744FC6F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F3C2592-FC56-D728-B2FA-9859C381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02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916020-A31F-ACD6-64DE-06C9A6D2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0D318F8-4C10-3022-D7AB-6701C130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65A9CF-EBCA-DCCB-846E-8328684D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937CF95-4BFD-B9AE-0B61-50724871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65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A90E23A-4A54-633D-A5E8-FE40A125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52ED01C-D750-33E3-839D-BF80D072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EFDBB9-AB83-DC6E-F130-494BB488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29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961F14-F036-563C-5C9A-E5940050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451EEE-FEAD-72D1-1E7E-A4CD7995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A167D82-4A4A-9282-A01B-90B6E85AC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C52BDB-60B5-E175-793B-4275860B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30E9347-3506-3B39-CD2E-1778ED7E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344F92-D955-FCDC-21D5-7D06BFF3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99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A525AB-C055-B810-86C7-940843FF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255D395-DD16-B4BE-5199-714EFCAA3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29270E-2745-D8E4-CB94-89035222E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BB4028-15E6-9982-F0B0-F63E2E32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55EB23-A45A-64F1-54D1-B91B6BC9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342BB3-BE24-DE4F-8EA2-E6B83F73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4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567E975-2D05-25F0-42E7-CC673335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3AB5A4-37F1-B507-1613-63646514A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A86B75-E43B-653C-AFE1-7EE49148D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D619-3DB3-4814-A07F-FB72C6045CE7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D8A6BB-4BC3-71DD-D2EA-BE0C89571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F3BCF6-44CE-D427-B709-EDCAE1799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9A7A-00D5-4213-8675-EFC21C24B3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6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DFA6C3-59AE-594B-6C89-A862549A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52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Droga dla rowerów Dobrzejewice – Łążyn – Mazowsze</a:t>
            </a:r>
            <a:br>
              <a:rPr lang="pl-PL" dirty="0"/>
            </a:br>
            <a:br>
              <a:rPr lang="pl-PL" dirty="0"/>
            </a:br>
            <a:r>
              <a:rPr lang="pl-PL" sz="4900" dirty="0"/>
              <a:t>konsultacje odcinka przebiegającego przez miejscowość Łążyn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8784D32-9574-E94B-62EC-010AA43B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0" y="6184600"/>
            <a:ext cx="3505200" cy="40155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Łążyn, 24.06.2025</a:t>
            </a:r>
          </a:p>
        </p:txBody>
      </p:sp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DABB8F59-4946-BFC9-5DFE-B0D863077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384927D-F47E-EAF5-2AF7-F4E05B7A0772}"/>
              </a:ext>
            </a:extLst>
          </p:cNvPr>
          <p:cNvSpPr txBox="1"/>
          <p:nvPr/>
        </p:nvSpPr>
        <p:spPr>
          <a:xfrm>
            <a:off x="496879" y="6466932"/>
            <a:ext cx="337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</p:spTree>
    <p:extLst>
      <p:ext uri="{BB962C8B-B14F-4D97-AF65-F5344CB8AC3E}">
        <p14:creationId xmlns:p14="http://schemas.microsoft.com/office/powerpoint/2010/main" val="58303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0BFD4-2159-39BE-FECA-869AE6599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5CDA6495-0354-9F97-6DB2-BFBE53C86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0AC5637-D104-BBDA-8986-108DDFBE520F}"/>
              </a:ext>
            </a:extLst>
          </p:cNvPr>
          <p:cNvSpPr txBox="1"/>
          <p:nvPr/>
        </p:nvSpPr>
        <p:spPr>
          <a:xfrm>
            <a:off x="488245" y="6197320"/>
            <a:ext cx="226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BA7FA1B-C322-7078-C6D7-FF99B9206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76081"/>
              </p:ext>
            </p:extLst>
          </p:nvPr>
        </p:nvGraphicFramePr>
        <p:xfrm>
          <a:off x="605481" y="845925"/>
          <a:ext cx="7670802" cy="180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716">
                  <a:extLst>
                    <a:ext uri="{9D8B030D-6E8A-4147-A177-3AD203B41FA5}">
                      <a16:colId xmlns:a16="http://schemas.microsoft.com/office/drawing/2014/main" val="97911327"/>
                    </a:ext>
                  </a:extLst>
                </a:gridCol>
                <a:gridCol w="989781">
                  <a:extLst>
                    <a:ext uri="{9D8B030D-6E8A-4147-A177-3AD203B41FA5}">
                      <a16:colId xmlns:a16="http://schemas.microsoft.com/office/drawing/2014/main" val="1065607017"/>
                    </a:ext>
                  </a:extLst>
                </a:gridCol>
                <a:gridCol w="989781">
                  <a:extLst>
                    <a:ext uri="{9D8B030D-6E8A-4147-A177-3AD203B41FA5}">
                      <a16:colId xmlns:a16="http://schemas.microsoft.com/office/drawing/2014/main" val="1321067126"/>
                    </a:ext>
                  </a:extLst>
                </a:gridCol>
                <a:gridCol w="989781">
                  <a:extLst>
                    <a:ext uri="{9D8B030D-6E8A-4147-A177-3AD203B41FA5}">
                      <a16:colId xmlns:a16="http://schemas.microsoft.com/office/drawing/2014/main" val="2593921971"/>
                    </a:ext>
                  </a:extLst>
                </a:gridCol>
                <a:gridCol w="989781">
                  <a:extLst>
                    <a:ext uri="{9D8B030D-6E8A-4147-A177-3AD203B41FA5}">
                      <a16:colId xmlns:a16="http://schemas.microsoft.com/office/drawing/2014/main" val="4234364518"/>
                    </a:ext>
                  </a:extLst>
                </a:gridCol>
                <a:gridCol w="989781">
                  <a:extLst>
                    <a:ext uri="{9D8B030D-6E8A-4147-A177-3AD203B41FA5}">
                      <a16:colId xmlns:a16="http://schemas.microsoft.com/office/drawing/2014/main" val="24676736"/>
                    </a:ext>
                  </a:extLst>
                </a:gridCol>
                <a:gridCol w="989781">
                  <a:extLst>
                    <a:ext uri="{9D8B030D-6E8A-4147-A177-3AD203B41FA5}">
                      <a16:colId xmlns:a16="http://schemas.microsoft.com/office/drawing/2014/main" val="638433617"/>
                    </a:ext>
                  </a:extLst>
                </a:gridCol>
                <a:gridCol w="1056400">
                  <a:extLst>
                    <a:ext uri="{9D8B030D-6E8A-4147-A177-3AD203B41FA5}">
                      <a16:colId xmlns:a16="http://schemas.microsoft.com/office/drawing/2014/main" val="488466709"/>
                    </a:ext>
                  </a:extLst>
                </a:gridCol>
              </a:tblGrid>
              <a:tr h="28575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Szacowany koszt robót budowlanych drogi dla rowerów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95904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etap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II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III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IV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V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VI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łącznie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881227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lokalizacja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DW 569, GO (Dobrzejewice)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DP 2037C GO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DP 2037C, GO (Łążyn)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DP 2037C GO (Zębowo)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DP 2037C GC (Świętosław)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DP 2037C GCz (Mazowsze)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0818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długość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0,95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2,25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1,32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3,83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3,72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1,79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13,86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770628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roboty budowlane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   1 425 000,00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   3 375 000,00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   1 980 000,00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   5 745 000,00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   5 580 000,00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   2 685 000,00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   20 790 000,00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7054246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szacowany koszt budowy 1 km: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             1 500 000,00 zł 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367130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A81720EF-4E22-5627-D978-44763807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7" r="-1" b="23857"/>
          <a:stretch/>
        </p:blipFill>
        <p:spPr>
          <a:xfrm>
            <a:off x="5169025" y="2782445"/>
            <a:ext cx="6214515" cy="347070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9B32417-63B3-0D52-A448-11C8CB5E0D72}"/>
              </a:ext>
            </a:extLst>
          </p:cNvPr>
          <p:cNvSpPr txBox="1"/>
          <p:nvPr/>
        </p:nvSpPr>
        <p:spPr>
          <a:xfrm>
            <a:off x="5002305" y="397584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etap 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882086C-A268-66DF-FAEB-DB687B23FC6B}"/>
              </a:ext>
            </a:extLst>
          </p:cNvPr>
          <p:cNvSpPr txBox="1"/>
          <p:nvPr/>
        </p:nvSpPr>
        <p:spPr>
          <a:xfrm>
            <a:off x="6083425" y="3795663"/>
            <a:ext cx="78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etap II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8A1E52F-7560-4528-CC20-75D1C6893E12}"/>
              </a:ext>
            </a:extLst>
          </p:cNvPr>
          <p:cNvSpPr txBox="1"/>
          <p:nvPr/>
        </p:nvSpPr>
        <p:spPr>
          <a:xfrm>
            <a:off x="6573028" y="4471007"/>
            <a:ext cx="84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etap III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101255E-0A8D-F6CB-28E0-AF3A2F9E68B8}"/>
              </a:ext>
            </a:extLst>
          </p:cNvPr>
          <p:cNvSpPr txBox="1"/>
          <p:nvPr/>
        </p:nvSpPr>
        <p:spPr>
          <a:xfrm>
            <a:off x="7593105" y="3450522"/>
            <a:ext cx="8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etap IV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23625BA-B5DA-CDCC-CC56-D9CF015D56E5}"/>
              </a:ext>
            </a:extLst>
          </p:cNvPr>
          <p:cNvSpPr txBox="1"/>
          <p:nvPr/>
        </p:nvSpPr>
        <p:spPr>
          <a:xfrm>
            <a:off x="9141540" y="4510921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etap V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311EC30-E033-740F-368D-DC0D349F4834}"/>
              </a:ext>
            </a:extLst>
          </p:cNvPr>
          <p:cNvSpPr txBox="1"/>
          <p:nvPr/>
        </p:nvSpPr>
        <p:spPr>
          <a:xfrm>
            <a:off x="10383374" y="4677846"/>
            <a:ext cx="8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etap VI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8F15E57E-2237-232A-8678-E7B769E91F62}"/>
              </a:ext>
            </a:extLst>
          </p:cNvPr>
          <p:cNvCxnSpPr>
            <a:cxnSpLocks/>
          </p:cNvCxnSpPr>
          <p:nvPr/>
        </p:nvCxnSpPr>
        <p:spPr>
          <a:xfrm flipH="1">
            <a:off x="5788938" y="3975847"/>
            <a:ext cx="130267" cy="369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542887BC-E487-14B4-172E-FBE2FCB9349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871782" y="3980329"/>
            <a:ext cx="48131" cy="424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19A65065-B1E3-8EE7-D187-A79512D2CC52}"/>
              </a:ext>
            </a:extLst>
          </p:cNvPr>
          <p:cNvCxnSpPr>
            <a:cxnSpLocks/>
          </p:cNvCxnSpPr>
          <p:nvPr/>
        </p:nvCxnSpPr>
        <p:spPr>
          <a:xfrm>
            <a:off x="7360133" y="4217467"/>
            <a:ext cx="38958" cy="360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B28AEC41-D120-013F-67D7-678627D971D5}"/>
              </a:ext>
            </a:extLst>
          </p:cNvPr>
          <p:cNvCxnSpPr>
            <a:cxnSpLocks/>
          </p:cNvCxnSpPr>
          <p:nvPr/>
        </p:nvCxnSpPr>
        <p:spPr>
          <a:xfrm flipH="1">
            <a:off x="8932260" y="3747247"/>
            <a:ext cx="130267" cy="369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17FE8375-88E4-8012-688E-E82E05595217}"/>
              </a:ext>
            </a:extLst>
          </p:cNvPr>
          <p:cNvCxnSpPr>
            <a:cxnSpLocks/>
          </p:cNvCxnSpPr>
          <p:nvPr/>
        </p:nvCxnSpPr>
        <p:spPr>
          <a:xfrm flipH="1">
            <a:off x="10311216" y="4778097"/>
            <a:ext cx="130267" cy="369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E7D24-D921-2D66-28C8-90066D47D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3A4176A0-6BDD-C9E7-B402-593FC1BBB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142BC29-DEAD-8B86-00EA-F9EF57E21092}"/>
              </a:ext>
            </a:extLst>
          </p:cNvPr>
          <p:cNvSpPr txBox="1"/>
          <p:nvPr/>
        </p:nvSpPr>
        <p:spPr>
          <a:xfrm>
            <a:off x="488245" y="6197320"/>
            <a:ext cx="226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BB9E6F2-0AD7-F461-A95D-15FE7DE46F60}"/>
              </a:ext>
            </a:extLst>
          </p:cNvPr>
          <p:cNvSpPr txBox="1"/>
          <p:nvPr/>
        </p:nvSpPr>
        <p:spPr>
          <a:xfrm>
            <a:off x="302739" y="982176"/>
            <a:ext cx="51336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ZAŁOŻENIA DLA ŁĄŻYNA: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zlecamy opracowanie kompleksowej dokumentacji obejmującej uregulowanie szerokości jezdni (do 6 m), ciąg pieszo-rowerowy przez całą miejscowość (3 m), remont i poszerzenie chodnika po przeciwnej stronie (2 m),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ograniczamy do minimum ingerencję w prywatne działki,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wprowadzamy trzy wyniesione przejścia ograniczające prędkość na jezdni,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 ingerujemy w park, który docelowo objęty zostanie projektem rewitalizacji.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BBDB1F-AC9C-0D4A-B039-3A69F273D5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56"/>
          <a:stretch/>
        </p:blipFill>
        <p:spPr>
          <a:xfrm>
            <a:off x="5436435" y="1413063"/>
            <a:ext cx="6347563" cy="4391638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0C2E67C3-5DEF-DFF4-5B0B-FEDC0E24A348}"/>
              </a:ext>
            </a:extLst>
          </p:cNvPr>
          <p:cNvSpPr/>
          <p:nvPr/>
        </p:nvSpPr>
        <p:spPr>
          <a:xfrm>
            <a:off x="7808259" y="3672078"/>
            <a:ext cx="600635" cy="5861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00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35D31-AC64-CFD0-35CB-866A1107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D5E8FE49-FB91-EF8A-4E09-D8CF818D7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2FAB0F0-FDC6-D38D-3319-99B885C0FB41}"/>
              </a:ext>
            </a:extLst>
          </p:cNvPr>
          <p:cNvSpPr txBox="1"/>
          <p:nvPr/>
        </p:nvSpPr>
        <p:spPr>
          <a:xfrm>
            <a:off x="488245" y="6197320"/>
            <a:ext cx="226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DF0F2E1-5893-EA14-8B58-64284F862FD0}"/>
              </a:ext>
            </a:extLst>
          </p:cNvPr>
          <p:cNvSpPr txBox="1"/>
          <p:nvPr/>
        </p:nvSpPr>
        <p:spPr>
          <a:xfrm>
            <a:off x="3821102" y="2238942"/>
            <a:ext cx="454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DZIĘKUJEMY ZA UWAGĘ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C2A9410-C3D3-CCF3-DA57-7AA9A19B9F8D}"/>
              </a:ext>
            </a:extLst>
          </p:cNvPr>
          <p:cNvSpPr txBox="1"/>
          <p:nvPr/>
        </p:nvSpPr>
        <p:spPr>
          <a:xfrm>
            <a:off x="3915232" y="3861555"/>
            <a:ext cx="4361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W RAZIE PYTAŃ / UWAG: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Dariusz Wypych</a:t>
            </a:r>
          </a:p>
          <a:p>
            <a:pPr algn="ctr"/>
            <a:r>
              <a:rPr lang="pl-PL" sz="2400" dirty="0"/>
              <a:t>663 936 051</a:t>
            </a:r>
          </a:p>
          <a:p>
            <a:pPr algn="ctr"/>
            <a:r>
              <a:rPr lang="pl-PL" sz="2400" dirty="0"/>
              <a:t>d.wypych@pzdtorun.com.pl</a:t>
            </a:r>
          </a:p>
        </p:txBody>
      </p:sp>
    </p:spTree>
    <p:extLst>
      <p:ext uri="{BB962C8B-B14F-4D97-AF65-F5344CB8AC3E}">
        <p14:creationId xmlns:p14="http://schemas.microsoft.com/office/powerpoint/2010/main" val="395592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F557A-E9CD-9D7A-D570-6248B078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365125"/>
            <a:ext cx="10960443" cy="1546219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Realizując politykę poprawy bezpieczeństwa niechronionych użytkowników ruchu – pieszych i rowerzystów, a przy tym podnosząc warunki jakościowe życia mieszkańców, Powiat Toruński w partnerstwie z Gminami systematycznie rozbudowuje sieć dróg dla rowerów, których długość przekroczyła 225 km.</a:t>
            </a:r>
          </a:p>
        </p:txBody>
      </p:sp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421C2534-AA06-4578-4CE6-F63EF5938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0710202-36C1-DE9B-CF94-663EDC3479AB}"/>
              </a:ext>
            </a:extLst>
          </p:cNvPr>
          <p:cNvSpPr txBox="1"/>
          <p:nvPr/>
        </p:nvSpPr>
        <p:spPr>
          <a:xfrm>
            <a:off x="496879" y="6466932"/>
            <a:ext cx="337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DD8B2CD-E5F8-0122-CA95-02207A8F47FD}"/>
              </a:ext>
            </a:extLst>
          </p:cNvPr>
          <p:cNvSpPr txBox="1">
            <a:spLocks/>
          </p:cNvSpPr>
          <p:nvPr/>
        </p:nvSpPr>
        <p:spPr>
          <a:xfrm>
            <a:off x="496879" y="3126255"/>
            <a:ext cx="5141921" cy="2790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/>
              <a:t>Ważnym, wstępnie przygotowanym do realizacji zadaniem pozostaje droga dla rowerów łącząca Dobrzejewice z miejscowością Mazowsze.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60D1C2CB-5FA0-2D50-627E-5652A315F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8800" y="2108197"/>
            <a:ext cx="5734477" cy="4351338"/>
          </a:xfrm>
        </p:spPr>
      </p:pic>
    </p:spTree>
    <p:extLst>
      <p:ext uri="{BB962C8B-B14F-4D97-AF65-F5344CB8AC3E}">
        <p14:creationId xmlns:p14="http://schemas.microsoft.com/office/powerpoint/2010/main" val="5260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AA089-AC2E-74D2-6181-90FA6D73C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6202AD92-95A5-2E76-DD20-E936216D7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D1FED6E-AFA3-4EE9-B72B-66E838C37408}"/>
              </a:ext>
            </a:extLst>
          </p:cNvPr>
          <p:cNvSpPr txBox="1"/>
          <p:nvPr/>
        </p:nvSpPr>
        <p:spPr>
          <a:xfrm>
            <a:off x="488245" y="6197320"/>
            <a:ext cx="226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3374C05-BC61-8490-8A31-8B0BEEA6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56"/>
          <a:stretch/>
        </p:blipFill>
        <p:spPr>
          <a:xfrm>
            <a:off x="5436435" y="1413063"/>
            <a:ext cx="6347563" cy="43916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A6DE591-17C4-F43F-18DA-8EACD4C74696}"/>
              </a:ext>
            </a:extLst>
          </p:cNvPr>
          <p:cNvSpPr txBox="1"/>
          <p:nvPr/>
        </p:nvSpPr>
        <p:spPr>
          <a:xfrm>
            <a:off x="302740" y="429299"/>
            <a:ext cx="546156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CHARAKTERYSTYKA</a:t>
            </a:r>
          </a:p>
          <a:p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miejscowości: Dobrzejewice, Łążyn, Zębowo, Świętosław, Mazowsze,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gminy Obrowo, Ciechocin, Czernikowo,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łączna długość ok. 13,86 km w podziale na odcinki: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/>
              <a:t>skrzyżowanie DK 10 – skrzyżowanie DP 2037C, droga wojewódzka nr 569, ok. 0,95 km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/>
              <a:t>skrzyżowanie z DW 569 – Łążyn, droga powiatowa nr 2037C, ok. 2,25 km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/>
              <a:t>Łążyn, droga powiatowa nr 2037C, ok. 1,32 km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/>
              <a:t>Łążyn – granica powiatów, droga powiatowa nr 2037C, ok. 3,83 km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/>
              <a:t>gmina Ciechocin, droga powiatowa nr 2037C, ok. 3,72 km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/>
              <a:t>granica powiatów – Mazowsze, droga powiatowa nr 2037C, ok. 1,79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ważnym elementem dla </a:t>
            </a:r>
            <a:r>
              <a:rPr lang="pl-PL" dirty="0" err="1"/>
              <a:t>zsieciowania</a:t>
            </a:r>
            <a:r>
              <a:rPr lang="pl-PL" dirty="0"/>
              <a:t> przedmiotowej drogi byłaby rozbudowa infrastruktury rowerowej w pasie drogi krajowej nr 10.</a:t>
            </a:r>
          </a:p>
        </p:txBody>
      </p:sp>
    </p:spTree>
    <p:extLst>
      <p:ext uri="{BB962C8B-B14F-4D97-AF65-F5344CB8AC3E}">
        <p14:creationId xmlns:p14="http://schemas.microsoft.com/office/powerpoint/2010/main" val="224421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F47EC-ACD7-E3FE-B9F4-2C6874647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02567259-92B6-E1F1-B29D-5DCF22183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4533216-6232-7C9D-7EDB-5F15A5BA31BF}"/>
              </a:ext>
            </a:extLst>
          </p:cNvPr>
          <p:cNvSpPr txBox="1"/>
          <p:nvPr/>
        </p:nvSpPr>
        <p:spPr>
          <a:xfrm>
            <a:off x="488245" y="6197320"/>
            <a:ext cx="226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2AA144F-A73A-969C-7069-E0A85B300E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56"/>
          <a:stretch/>
        </p:blipFill>
        <p:spPr>
          <a:xfrm>
            <a:off x="5436435" y="1413063"/>
            <a:ext cx="6347563" cy="43916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4E47F7-82A0-906B-986C-0E31788B1F5C}"/>
              </a:ext>
            </a:extLst>
          </p:cNvPr>
          <p:cNvSpPr txBox="1"/>
          <p:nvPr/>
        </p:nvSpPr>
        <p:spPr>
          <a:xfrm>
            <a:off x="317856" y="1818125"/>
            <a:ext cx="51336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ODCINEK nr 1</a:t>
            </a:r>
          </a:p>
          <a:p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przebieg: skrzyżowanie DK 10 – skrzyżowanie DP 2037C,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droga wojewódzka nr 569,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długość: ok. 0,95 km,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charakterystyka: rozproszona zabudowa, w tym punkty handlowo-usługowe, komisariat policji, cmentarz, odcinki chodnika,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wymagane działania: ustalenie partnerstwa zadaniowego, opracowanie dokumentacji, uzyskanie decyzji </a:t>
            </a:r>
            <a:r>
              <a:rPr lang="pl-PL" dirty="0" err="1"/>
              <a:t>zrid</a:t>
            </a:r>
            <a:r>
              <a:rPr lang="pl-PL" dirty="0"/>
              <a:t>, prace budowlane,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szacowany koszt: opracowanie dokumentacji (150.000 zł), wykupy gruntów, roboty budowlane (1,425 mln zł).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F147239F-3601-6561-5284-E648C2DD34F8}"/>
              </a:ext>
            </a:extLst>
          </p:cNvPr>
          <p:cNvSpPr/>
          <p:nvPr/>
        </p:nvSpPr>
        <p:spPr>
          <a:xfrm>
            <a:off x="6678705" y="3514164"/>
            <a:ext cx="546848" cy="5199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09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C450C-EF59-695D-99D4-56462D01B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3823B7EE-DCAB-4730-223F-282512D29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BFCF34A-461F-B53E-1151-A61C1AD451F0}"/>
              </a:ext>
            </a:extLst>
          </p:cNvPr>
          <p:cNvSpPr txBox="1"/>
          <p:nvPr/>
        </p:nvSpPr>
        <p:spPr>
          <a:xfrm>
            <a:off x="488245" y="6197320"/>
            <a:ext cx="226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C570012-C5FB-198A-DFDA-4BB3D868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56"/>
          <a:stretch/>
        </p:blipFill>
        <p:spPr>
          <a:xfrm>
            <a:off x="5436435" y="1413063"/>
            <a:ext cx="6347563" cy="43916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5E1CF21-E6C2-3AC8-DB10-622F85B342CE}"/>
              </a:ext>
            </a:extLst>
          </p:cNvPr>
          <p:cNvSpPr txBox="1"/>
          <p:nvPr/>
        </p:nvSpPr>
        <p:spPr>
          <a:xfrm>
            <a:off x="302740" y="2296047"/>
            <a:ext cx="51336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ODCINEK nr 2</a:t>
            </a:r>
          </a:p>
          <a:p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przebieg: skrzyżowanie z DW 569 – Łążyn,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droga powiatowa nr 2037C,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długość: ok. 2,25 km,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charakterystyka: obszar użytkowany rolniczo, rozproszona zabudowa siedliskowa,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wymagane działania: aktualizacja dokumentacji, uzyskanie decyzji </a:t>
            </a:r>
            <a:r>
              <a:rPr lang="pl-PL" dirty="0" err="1"/>
              <a:t>zrid</a:t>
            </a:r>
            <a:r>
              <a:rPr lang="pl-PL" dirty="0"/>
              <a:t>, prace budowlane,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szacowany koszt: aktualizacja dokumentacji (75.000 zł), wykupy gruntów (50.000 zł), roboty budowlane (3,375 mln zł).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1E1D54C0-A165-C04A-6828-5990B2B6B3C2}"/>
              </a:ext>
            </a:extLst>
          </p:cNvPr>
          <p:cNvSpPr/>
          <p:nvPr/>
        </p:nvSpPr>
        <p:spPr>
          <a:xfrm>
            <a:off x="7091082" y="3560605"/>
            <a:ext cx="824753" cy="7978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635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04F5B-EF24-7212-64EF-F9149BE56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9BAC745E-F3EB-1EED-6C19-958296A17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3831D2B-A5CD-DF3A-F126-6C2C50ED8F09}"/>
              </a:ext>
            </a:extLst>
          </p:cNvPr>
          <p:cNvSpPr txBox="1"/>
          <p:nvPr/>
        </p:nvSpPr>
        <p:spPr>
          <a:xfrm>
            <a:off x="488245" y="6197320"/>
            <a:ext cx="226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7B71078-2E2A-3E1D-A1F2-3CB26274E2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56"/>
          <a:stretch/>
        </p:blipFill>
        <p:spPr>
          <a:xfrm>
            <a:off x="5436435" y="1413063"/>
            <a:ext cx="6347563" cy="43916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8BE29A2-2344-24D2-3AD1-56832D11FF6F}"/>
              </a:ext>
            </a:extLst>
          </p:cNvPr>
          <p:cNvSpPr txBox="1"/>
          <p:nvPr/>
        </p:nvSpPr>
        <p:spPr>
          <a:xfrm>
            <a:off x="302740" y="1179088"/>
            <a:ext cx="51336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ODCINEK nr 3</a:t>
            </a:r>
          </a:p>
          <a:p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przebieg: miejscowość Łążyn,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droga powiatowa nr 2037C,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długość: ok. 1,32 km,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charakterystyka: na przełomie V/VI podpisana zostanie umowa na opracowanie dokumentacji dla drogi dla rowerów na obszarze zbudowanym miejscowości Łążyn, uwzględni ona również remont chodnika oraz jezdni,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wymagane działania: opracowanie dokumentacji (do 30.11.2025), uzyskanie decyzji </a:t>
            </a:r>
            <a:r>
              <a:rPr lang="pl-PL" dirty="0" err="1"/>
              <a:t>zrid</a:t>
            </a:r>
            <a:r>
              <a:rPr lang="pl-PL" dirty="0"/>
              <a:t> (II 2026),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szacowany koszt: opracowanie dokumentacji (135.000 zł), wykupy gruntów, roboty budowlane z odnową jezdni (ok. 3 mln zł).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44CE662D-3D1C-C466-0E01-B0E425A4DCCD}"/>
              </a:ext>
            </a:extLst>
          </p:cNvPr>
          <p:cNvSpPr/>
          <p:nvPr/>
        </p:nvSpPr>
        <p:spPr>
          <a:xfrm>
            <a:off x="7808259" y="3672078"/>
            <a:ext cx="600635" cy="5861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541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788E7-A05B-71CE-7B1D-F10026BB4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556C9CE5-007D-F6AE-04B3-513F03F71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4C85676-8F4B-B13E-9B0E-3D00F83D47DF}"/>
              </a:ext>
            </a:extLst>
          </p:cNvPr>
          <p:cNvSpPr txBox="1"/>
          <p:nvPr/>
        </p:nvSpPr>
        <p:spPr>
          <a:xfrm>
            <a:off x="488245" y="6197320"/>
            <a:ext cx="226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433AC71-2D14-BCAA-7F1A-03A7220B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56"/>
          <a:stretch/>
        </p:blipFill>
        <p:spPr>
          <a:xfrm>
            <a:off x="5436435" y="1413063"/>
            <a:ext cx="6347563" cy="43916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F30EC76-2763-21E0-A86C-69B480AE1F34}"/>
              </a:ext>
            </a:extLst>
          </p:cNvPr>
          <p:cNvSpPr txBox="1"/>
          <p:nvPr/>
        </p:nvSpPr>
        <p:spPr>
          <a:xfrm>
            <a:off x="302740" y="2296048"/>
            <a:ext cx="51336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ODCINEK nr 4</a:t>
            </a:r>
          </a:p>
          <a:p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przebieg: Łążyn – granica powiatów,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droga powiatowa nr 2037C,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długość: ok. 3,83 km,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charakterystyka: obszar użytkowany rolniczo, rozproszona zabudowa siedliskowa,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wymagane działania: aktualizacja dokumentacji, uzyskanie decyzji </a:t>
            </a:r>
            <a:r>
              <a:rPr lang="pl-PL" dirty="0" err="1"/>
              <a:t>zrid</a:t>
            </a:r>
            <a:r>
              <a:rPr lang="pl-PL" dirty="0"/>
              <a:t>, prace budowlane,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szacowany koszt: aktualizacja dokumentacji (75.000 zł), wykupy gruntów, roboty budowlane (5,745 mln zł).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C5DA90F1-A550-BED2-062B-BEB03E8F5C4B}"/>
              </a:ext>
            </a:extLst>
          </p:cNvPr>
          <p:cNvSpPr/>
          <p:nvPr/>
        </p:nvSpPr>
        <p:spPr>
          <a:xfrm>
            <a:off x="8229601" y="3074894"/>
            <a:ext cx="1326776" cy="13447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53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04E05-0D5B-2DF8-EFE5-C5E0A654A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97B8FF18-2DF5-F48B-2380-A6DC3FFB6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69E1DEE-2C16-125A-51B7-4B801ADAA15F}"/>
              </a:ext>
            </a:extLst>
          </p:cNvPr>
          <p:cNvSpPr txBox="1"/>
          <p:nvPr/>
        </p:nvSpPr>
        <p:spPr>
          <a:xfrm>
            <a:off x="488245" y="6197320"/>
            <a:ext cx="226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327BF46-5E25-0757-5000-9AF26EE7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56"/>
          <a:stretch/>
        </p:blipFill>
        <p:spPr>
          <a:xfrm>
            <a:off x="5436435" y="1413063"/>
            <a:ext cx="6347563" cy="43916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ECA823D-A780-5C2E-552D-D7D332329293}"/>
              </a:ext>
            </a:extLst>
          </p:cNvPr>
          <p:cNvSpPr txBox="1"/>
          <p:nvPr/>
        </p:nvSpPr>
        <p:spPr>
          <a:xfrm>
            <a:off x="302740" y="2296048"/>
            <a:ext cx="513369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ODCINEK nr 5</a:t>
            </a:r>
          </a:p>
          <a:p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przebieg: obszar gminy Ciechocin,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droga powiatowa nr 2037C,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długość: ok. 3,72 km,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charakterystyka: obszar użytkowany rolniczo, rozproszona zabudowa siedliskowa oraz obszar zabudowany miejscowości Świętosław,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wymagane działania: opracowanie dokumentacji, uzyskanie decyzji </a:t>
            </a:r>
            <a:r>
              <a:rPr lang="pl-PL" dirty="0" err="1"/>
              <a:t>zrid</a:t>
            </a:r>
            <a:r>
              <a:rPr lang="pl-PL" dirty="0"/>
              <a:t>, prace budowlane,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szacowany koszt: opracowanie dokumentacji (372.000 zł), wykupy gruntów, roboty budowlane (5,58 mln zł).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D26C5679-E43B-FE6D-C293-FF7B454DA2C0}"/>
              </a:ext>
            </a:extLst>
          </p:cNvPr>
          <p:cNvSpPr/>
          <p:nvPr/>
        </p:nvSpPr>
        <p:spPr>
          <a:xfrm>
            <a:off x="9439835" y="3119718"/>
            <a:ext cx="1479177" cy="15150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288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0C147-E510-F950-C14F-42F99EDB8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 dostÄpnego opisu zdjÄcia.">
            <a:extLst>
              <a:ext uri="{FF2B5EF4-FFF2-40B4-BE49-F238E27FC236}">
                <a16:creationId xmlns:a16="http://schemas.microsoft.com/office/drawing/2014/main" id="{2311B064-9F47-E503-BA8A-09886F6AA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276"/>
            <a:ext cx="605481" cy="6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40EEB67-7616-315F-BA30-1D3AA49F1247}"/>
              </a:ext>
            </a:extLst>
          </p:cNvPr>
          <p:cNvSpPr txBox="1"/>
          <p:nvPr/>
        </p:nvSpPr>
        <p:spPr>
          <a:xfrm>
            <a:off x="488245" y="6197320"/>
            <a:ext cx="226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Powiatowy Zarząd Dróg w Toruniu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979338B-540C-1554-FA40-B6B1806D1D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56"/>
          <a:stretch/>
        </p:blipFill>
        <p:spPr>
          <a:xfrm>
            <a:off x="5436435" y="1413063"/>
            <a:ext cx="6347563" cy="43916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D3E087D-4BD3-CC21-7E8F-30E1308B920A}"/>
              </a:ext>
            </a:extLst>
          </p:cNvPr>
          <p:cNvSpPr txBox="1"/>
          <p:nvPr/>
        </p:nvSpPr>
        <p:spPr>
          <a:xfrm>
            <a:off x="302740" y="2296047"/>
            <a:ext cx="51336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ODCINEK nr 6</a:t>
            </a:r>
          </a:p>
          <a:p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przebieg: granica powiatów – Mazowsze,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droga powiatowa nr 2037C,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długość: ok. 1,79 km,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charakterystyka: obszar użytkowany rolniczo, rozproszona zabudowa siedliskowa,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wymagane działania: aktualizacja dokumentacji, uzyskanie decyzji </a:t>
            </a:r>
            <a:r>
              <a:rPr lang="pl-PL" dirty="0" err="1"/>
              <a:t>zrid</a:t>
            </a:r>
            <a:r>
              <a:rPr lang="pl-PL" dirty="0"/>
              <a:t>, prace budowlane,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szacowany koszt: aktualizacja dokumentacji (75.000 zł), wykupy gruntów, roboty budowlane (2,685 mln zł).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8892E492-84FB-DA70-ADEC-42B0EC3025D8}"/>
              </a:ext>
            </a:extLst>
          </p:cNvPr>
          <p:cNvSpPr/>
          <p:nvPr/>
        </p:nvSpPr>
        <p:spPr>
          <a:xfrm>
            <a:off x="10560424" y="4294094"/>
            <a:ext cx="699247" cy="6633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4963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913</Words>
  <Application>Microsoft Office PowerPoint</Application>
  <PresentationFormat>Panoramiczny</PresentationFormat>
  <Paragraphs>130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Droga dla rowerów Dobrzejewice – Łążyn – Mazowsze  konsultacje odcinka przebiegającego przez miejscowość Łążyn</vt:lpstr>
      <vt:lpstr>Realizując politykę poprawy bezpieczeństwa niechronionych użytkowników ruchu – pieszych i rowerzystów, a przy tym podnosząc warunki jakościowe życia mieszkańców, Powiat Toruński w partnerstwie z Gminami systematycznie rozbudowuje sieć dróg dla rowerów, których długość przekroczyła 225 km.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Darek</dc:creator>
  <cp:lastModifiedBy>Darek</cp:lastModifiedBy>
  <cp:revision>63</cp:revision>
  <cp:lastPrinted>2025-02-18T06:59:09Z</cp:lastPrinted>
  <dcterms:created xsi:type="dcterms:W3CDTF">2024-06-04T12:01:16Z</dcterms:created>
  <dcterms:modified xsi:type="dcterms:W3CDTF">2025-06-23T11:26:15Z</dcterms:modified>
</cp:coreProperties>
</file>