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  <p:sldMasterId id="2147483792" r:id="rId3"/>
  </p:sldMasterIdLst>
  <p:sldIdLst>
    <p:sldId id="256" r:id="rId4"/>
    <p:sldId id="293" r:id="rId5"/>
    <p:sldId id="279" r:id="rId6"/>
    <p:sldId id="281" r:id="rId7"/>
    <p:sldId id="280" r:id="rId8"/>
    <p:sldId id="268" r:id="rId9"/>
    <p:sldId id="272" r:id="rId10"/>
    <p:sldId id="294" r:id="rId11"/>
    <p:sldId id="258" r:id="rId12"/>
    <p:sldId id="259" r:id="rId13"/>
    <p:sldId id="295" r:id="rId14"/>
    <p:sldId id="271" r:id="rId15"/>
    <p:sldId id="282" r:id="rId16"/>
    <p:sldId id="297" r:id="rId17"/>
    <p:sldId id="296" r:id="rId18"/>
    <p:sldId id="298" r:id="rId19"/>
    <p:sldId id="299" r:id="rId20"/>
    <p:sldId id="300" r:id="rId21"/>
    <p:sldId id="301" r:id="rId22"/>
    <p:sldId id="302" r:id="rId23"/>
    <p:sldId id="308" r:id="rId24"/>
    <p:sldId id="303" r:id="rId25"/>
    <p:sldId id="305" r:id="rId26"/>
    <p:sldId id="284" r:id="rId27"/>
    <p:sldId id="285" r:id="rId28"/>
  </p:sldIdLst>
  <p:sldSz cx="9144000" cy="6858000" type="screen4x3"/>
  <p:notesSz cx="6858000" cy="99472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ójkąt prostokątny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Grup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Dowolny kształt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Garamond" pitchFamily="18" charset="0"/>
              </a:endParaRPr>
            </a:p>
          </p:txBody>
        </p:sp>
        <p:sp>
          <p:nvSpPr>
            <p:cNvPr id="7" name="Dowolny kształt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pl-PL">
                <a:solidFill>
                  <a:prstClr val="black"/>
                </a:solidFill>
                <a:latin typeface="Garamond" pitchFamily="18" charset="0"/>
              </a:endParaRPr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Łącznik prostoliniowy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11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2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l-PL">
              <a:solidFill>
                <a:srgbClr val="7FD13B">
                  <a:tint val="20000"/>
                </a:srgbClr>
              </a:solidFill>
            </a:endParaRPr>
          </a:p>
        </p:txBody>
      </p:sp>
      <p:sp>
        <p:nvSpPr>
          <p:cNvPr id="13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EF567E6-F389-4E98-BC93-067BCBD16AE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5709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40285-7DA8-4F31-B6FB-84778DD809F8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621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8376B-7965-433E-8598-D51086E5D997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519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ójkąt prostokątny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Grup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Dowolny kształt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Garamond" pitchFamily="18" charset="0"/>
              </a:endParaRPr>
            </a:p>
          </p:txBody>
        </p:sp>
        <p:sp>
          <p:nvSpPr>
            <p:cNvPr id="7" name="Dowolny kształt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pl-PL">
                <a:solidFill>
                  <a:prstClr val="black"/>
                </a:solidFill>
                <a:latin typeface="Garamond" pitchFamily="18" charset="0"/>
              </a:endParaRPr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Łącznik prostoliniowy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11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2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l-PL">
              <a:solidFill>
                <a:srgbClr val="7FD13B">
                  <a:tint val="20000"/>
                </a:srgbClr>
              </a:solidFill>
            </a:endParaRPr>
          </a:p>
        </p:txBody>
      </p:sp>
      <p:sp>
        <p:nvSpPr>
          <p:cNvPr id="13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EF567E6-F389-4E98-BC93-067BCBD16AE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211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88077-4E85-4269-98C8-767DE39A11F0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9232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g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Pag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52BEEB-30AF-4E06-A9AA-6AEB7C38A63B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547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1AFA6-5A86-4187-9FB8-018D9A052210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7923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0BDFB9-2C3F-4D1B-BD4F-4E4D2B735C7A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5063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4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A7AE9-BB4F-4CF3-8A8B-C8C9AB2AA08D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9290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3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4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217DF-F191-4C8C-9148-2D82EC72097A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6202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25F47C-5BEE-4EEC-8E94-D866A2582E73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185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88077-4E85-4269-98C8-767DE39A11F0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4380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olny kształt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6" name="Dowolny kształt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7" name="Trójkąt prostokątny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Łącznik prostoliniowy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ag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Pag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1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12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13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B1C33C8-F674-435D-A146-C41C141250F9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465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40285-7DA8-4F31-B6FB-84778DD809F8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1533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8376B-7965-433E-8598-D51086E5D997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8152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23750C1-1133-4D0F-9B29-13A81C07E9F9}" type="datetimeFigureOut">
              <a:rPr lang="pl-PL" smtClean="0"/>
              <a:pPr/>
              <a:t>2019-12-16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8A1A73-AB14-4D9C-96FE-305C03E423B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3750C1-1133-4D0F-9B29-13A81C07E9F9}" type="datetimeFigureOut">
              <a:rPr lang="pl-PL" smtClean="0"/>
              <a:pPr/>
              <a:t>2019-12-16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8A1A73-AB14-4D9C-96FE-305C03E423B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3750C1-1133-4D0F-9B29-13A81C07E9F9}" type="datetimeFigureOut">
              <a:rPr lang="pl-PL" smtClean="0"/>
              <a:pPr/>
              <a:t>2019-12-16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8A1A73-AB14-4D9C-96FE-305C03E423B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3750C1-1133-4D0F-9B29-13A81C07E9F9}" type="datetimeFigureOut">
              <a:rPr lang="pl-PL" smtClean="0"/>
              <a:pPr/>
              <a:t>2019-12-16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8A1A73-AB14-4D9C-96FE-305C03E423B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3750C1-1133-4D0F-9B29-13A81C07E9F9}" type="datetimeFigureOut">
              <a:rPr lang="pl-PL" smtClean="0"/>
              <a:pPr/>
              <a:t>2019-12-16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8A1A73-AB14-4D9C-96FE-305C03E423B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3750C1-1133-4D0F-9B29-13A81C07E9F9}" type="datetimeFigureOut">
              <a:rPr lang="pl-PL" smtClean="0"/>
              <a:pPr/>
              <a:t>2019-12-16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8A1A73-AB14-4D9C-96FE-305C03E423B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3750C1-1133-4D0F-9B29-13A81C07E9F9}" type="datetimeFigureOut">
              <a:rPr lang="pl-PL" smtClean="0"/>
              <a:pPr/>
              <a:t>2019-12-16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8A1A73-AB14-4D9C-96FE-305C03E423B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g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Pag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52BEEB-30AF-4E06-A9AA-6AEB7C38A63B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0494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23750C1-1133-4D0F-9B29-13A81C07E9F9}" type="datetimeFigureOut">
              <a:rPr lang="pl-PL" smtClean="0"/>
              <a:pPr/>
              <a:t>2019-12-16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8A1A73-AB14-4D9C-96FE-305C03E423B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23750C1-1133-4D0F-9B29-13A81C07E9F9}" type="datetimeFigureOut">
              <a:rPr lang="pl-PL" smtClean="0"/>
              <a:pPr/>
              <a:t>2019-12-16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8A1A73-AB14-4D9C-96FE-305C03E423B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3750C1-1133-4D0F-9B29-13A81C07E9F9}" type="datetimeFigureOut">
              <a:rPr lang="pl-PL" smtClean="0"/>
              <a:pPr/>
              <a:t>2019-12-16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8A1A73-AB14-4D9C-96FE-305C03E423B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3750C1-1133-4D0F-9B29-13A81C07E9F9}" type="datetimeFigureOut">
              <a:rPr lang="pl-PL" smtClean="0"/>
              <a:pPr/>
              <a:t>2019-12-16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8A1A73-AB14-4D9C-96FE-305C03E423B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1AFA6-5A86-4187-9FB8-018D9A052210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93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0BDFB9-2C3F-4D1B-BD4F-4E4D2B735C7A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989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4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A7AE9-BB4F-4CF3-8A8B-C8C9AB2AA08D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432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3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4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217DF-F191-4C8C-9148-2D82EC72097A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21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25F47C-5BEE-4EEC-8E94-D866A2582E73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78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olny kształt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6" name="Dowolny kształt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7" name="Trójkąt prostokątny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Łącznik prostoliniowy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ag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Pag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1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12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13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B1C33C8-F674-435D-A146-C41C141250F9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604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1027" name="Dowolny kształt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33" name="Symbol zastępczy tekstu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  <a:endParaRPr lang="en-US" altLang="pl-PL" smtClean="0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A6B0C7-D667-46D6-B04B-F1F95D5B87B0}" type="slidenum">
              <a:rPr lang="pl-PL">
                <a:solidFill>
                  <a:prstClr val="black"/>
                </a:solidFill>
                <a:latin typeface="Garamond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>
              <a:solidFill>
                <a:prstClr val="black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995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1027" name="Dowolny kształt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33" name="Symbol zastępczy tekstu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  <a:endParaRPr lang="en-US" altLang="pl-PL" smtClean="0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A6B0C7-D667-46D6-B04B-F1F95D5B87B0}" type="slidenum">
              <a:rPr lang="pl-PL">
                <a:solidFill>
                  <a:prstClr val="black"/>
                </a:solidFill>
                <a:latin typeface="Garamond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>
              <a:solidFill>
                <a:prstClr val="black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150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A6B0C7-D667-46D6-B04B-F1F95D5B87B0}" type="slidenum">
              <a:rPr lang="pl-PL" smtClean="0">
                <a:solidFill>
                  <a:prstClr val="black"/>
                </a:solidFill>
                <a:latin typeface="Garamond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>
              <a:solidFill>
                <a:prstClr val="black"/>
              </a:solidFill>
              <a:latin typeface="Garamond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pl.wikipedia.org/wiki/Fundraiser" TargetMode="Externa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niw.gov.pl/nasze-programy/uniwersytety-ludowe/" TargetMode="External"/><Relationship Id="rId3" Type="http://schemas.openxmlformats.org/officeDocument/2006/relationships/hyperlink" Target="https://www.niw.gov.pl/nasze-programy/fio-2/" TargetMode="External"/><Relationship Id="rId7" Type="http://schemas.openxmlformats.org/officeDocument/2006/relationships/hyperlink" Target="http://niw.gov.pl/nasze-programy/program-wsparcia-harcerstwa/" TargetMode="External"/><Relationship Id="rId2" Type="http://schemas.openxmlformats.org/officeDocument/2006/relationships/hyperlink" Target="https://www.nck.pl/" TargetMode="Externa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s://www.niw.gov.pl/nasze-programy/proo-2/" TargetMode="External"/><Relationship Id="rId5" Type="http://schemas.openxmlformats.org/officeDocument/2006/relationships/hyperlink" Target="http://niw.gov.pl/nasze-programy/korpus-solidarnosci/" TargetMode="External"/><Relationship Id="rId4" Type="http://schemas.openxmlformats.org/officeDocument/2006/relationships/hyperlink" Target="https://www.niw.gov.pl/nasze-programy/fio-2/fio-2020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bportal.pl/edukacja-w-nbp/dofinansowanie-nbp" TargetMode="External"/><Relationship Id="rId13" Type="http://schemas.openxmlformats.org/officeDocument/2006/relationships/hyperlink" Target="http://www.fundacjatauron.pl/jak-uzyskac-pomoc/typy-wspieranych-projektow/Strony/typy_projektow.aspx" TargetMode="External"/><Relationship Id="rId3" Type="http://schemas.openxmlformats.org/officeDocument/2006/relationships/hyperlink" Target="https://www.fundacja.bgk.pl/programy/" TargetMode="External"/><Relationship Id="rId7" Type="http://schemas.openxmlformats.org/officeDocument/2006/relationships/hyperlink" Target="https://www.mbank.pl/o-nas/fundacja/wsparcie-finansowe.html" TargetMode="External"/><Relationship Id="rId12" Type="http://schemas.openxmlformats.org/officeDocument/2006/relationships/hyperlink" Target="https://fundacja.pgnig.pl/" TargetMode="External"/><Relationship Id="rId2" Type="http://schemas.openxmlformats.org/officeDocument/2006/relationships/hyperlink" Target="http://fundacjabos.pl/" TargetMode="Externa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://www.citibank.pl/poland/kronenberg/polish/9637.htm" TargetMode="External"/><Relationship Id="rId11" Type="http://schemas.openxmlformats.org/officeDocument/2006/relationships/hyperlink" Target="http://www.gkpge.pl/fundacja-pge/filantropia" TargetMode="External"/><Relationship Id="rId5" Type="http://schemas.openxmlformats.org/officeDocument/2006/relationships/hyperlink" Target="http://www.ingbank.pl/o-banku/odpowiedzialnosc-spoleczna/relacje-ze-spoleczenstwem/fundacja-ing-dzieciom" TargetMode="External"/><Relationship Id="rId10" Type="http://schemas.openxmlformats.org/officeDocument/2006/relationships/hyperlink" Target="http://fundacjapzu.pl/275.html" TargetMode="External"/><Relationship Id="rId4" Type="http://schemas.openxmlformats.org/officeDocument/2006/relationships/hyperlink" Target="https://www.pekao.com.pl/o_banku/odpowiedzialnosc/fundacja_kantona/" TargetMode="External"/><Relationship Id="rId9" Type="http://schemas.openxmlformats.org/officeDocument/2006/relationships/hyperlink" Target="https://www.fundacjapkobp.pl/" TargetMode="External"/><Relationship Id="rId1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koodkrywcy.pl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Relationship Id="rId5" Type="http://schemas.openxmlformats.org/officeDocument/2006/relationships/hyperlink" Target="http://media.credit-agricole.pl/sponsoring" TargetMode="External"/><Relationship Id="rId4" Type="http://schemas.openxmlformats.org/officeDocument/2006/relationships/hyperlink" Target="https://www.fundacjatesco.pl/pl/jak-dzialamy/programy-zewnetrzne/program-grantowy-decydujesz-pomagamy/o-programie-19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zbiorki.gov.pl/" TargetMode="Externa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007604" y="1916832"/>
            <a:ext cx="72008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pPr algn="ctr"/>
            <a:r>
              <a:rPr lang="pl-PL" dirty="0" smtClean="0">
                <a:latin typeface="Calibri" panose="020F0502020204030204" pitchFamily="34" charset="0"/>
              </a:rPr>
              <a:t>Pomoc finansowa dla organizacji pozarządowych i podmiotów działających w sferze pożytku publicznego, o których mowa w ustawie o działalności pożytku publicznego</a:t>
            </a:r>
            <a:r>
              <a:rPr lang="pl-PL" dirty="0" smtClean="0"/>
              <a:t>.</a:t>
            </a:r>
            <a:endParaRPr lang="pl-PL" sz="3400" dirty="0" smtClean="0"/>
          </a:p>
          <a:p>
            <a:pPr algn="ctr"/>
            <a:endParaRPr lang="pl-PL" sz="3400" b="1" dirty="0" smtClean="0"/>
          </a:p>
          <a:p>
            <a:pPr algn="ctr"/>
            <a:endParaRPr lang="pl-PL" b="1" dirty="0"/>
          </a:p>
        </p:txBody>
      </p:sp>
      <p:sp>
        <p:nvSpPr>
          <p:cNvPr id="3" name="Prostokąt 2"/>
          <p:cNvSpPr/>
          <p:nvPr/>
        </p:nvSpPr>
        <p:spPr>
          <a:xfrm>
            <a:off x="0" y="3501008"/>
            <a:ext cx="9144000" cy="2846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1400" dirty="0" smtClean="0"/>
          </a:p>
          <a:p>
            <a:pPr algn="ctr"/>
            <a:endParaRPr lang="pl-PL" sz="1400" b="1" dirty="0" smtClean="0">
              <a:latin typeface="Lucida Sans" panose="020B0602030504020204" pitchFamily="34" charset="0"/>
            </a:endParaRPr>
          </a:p>
          <a:p>
            <a:pPr algn="ctr"/>
            <a:endParaRPr lang="pl-PL" sz="1400" b="1" dirty="0">
              <a:latin typeface="Lucida Sans" panose="020B0602030504020204" pitchFamily="34" charset="0"/>
            </a:endParaRPr>
          </a:p>
          <a:p>
            <a:pPr algn="ctr"/>
            <a:endParaRPr lang="pl-PL" sz="1400" b="1" dirty="0" smtClean="0">
              <a:latin typeface="Lucida Sans" panose="020B0602030504020204" pitchFamily="34" charset="0"/>
            </a:endParaRPr>
          </a:p>
          <a:p>
            <a:pPr algn="ctr"/>
            <a:endParaRPr lang="pl-PL" sz="1400" b="1" dirty="0">
              <a:latin typeface="Lucida Sans" panose="020B0602030504020204" pitchFamily="34" charset="0"/>
            </a:endParaRPr>
          </a:p>
          <a:p>
            <a:pPr algn="ctr"/>
            <a:endParaRPr lang="pl-PL" sz="1400" b="1" dirty="0" smtClean="0">
              <a:latin typeface="Lucida Sans" panose="020B0602030504020204" pitchFamily="34" charset="0"/>
            </a:endParaRPr>
          </a:p>
          <a:p>
            <a:pPr algn="ctr"/>
            <a:endParaRPr lang="pl-PL" sz="1400" b="1" dirty="0">
              <a:latin typeface="Lucida Sans" panose="020B0602030504020204" pitchFamily="34" charset="0"/>
            </a:endParaRPr>
          </a:p>
          <a:p>
            <a:pPr algn="ctr"/>
            <a:endParaRPr lang="pl-PL" sz="1400" b="1" dirty="0" smtClean="0">
              <a:latin typeface="Lucida Sans" panose="020B0602030504020204" pitchFamily="34" charset="0"/>
            </a:endParaRPr>
          </a:p>
          <a:p>
            <a:pPr algn="ctr"/>
            <a:endParaRPr lang="pl-PL" sz="1400" b="1" dirty="0">
              <a:latin typeface="Lucida Sans" panose="020B0602030504020204" pitchFamily="34" charset="0"/>
            </a:endParaRPr>
          </a:p>
          <a:p>
            <a:pPr algn="ctr"/>
            <a:endParaRPr lang="pl-PL" sz="1400" b="1" dirty="0" smtClean="0">
              <a:latin typeface="Lucida Sans" panose="020B0602030504020204" pitchFamily="34" charset="0"/>
            </a:endParaRPr>
          </a:p>
          <a:p>
            <a:pPr algn="ctr"/>
            <a:endParaRPr lang="pl-PL" sz="1400" b="1" dirty="0">
              <a:latin typeface="Lucida Sans" panose="020B0602030504020204" pitchFamily="34" charset="0"/>
            </a:endParaRPr>
          </a:p>
          <a:p>
            <a:pPr algn="ctr"/>
            <a:r>
              <a:rPr lang="pl-PL" sz="1400" dirty="0" smtClean="0">
                <a:latin typeface="Calibri" pitchFamily="34" charset="0"/>
                <a:cs typeface="Calibri" pitchFamily="34" charset="0"/>
              </a:rPr>
              <a:t>Starostwo Powiatowe w Toruniu</a:t>
            </a:r>
          </a:p>
          <a:p>
            <a:pPr algn="ctr"/>
            <a:r>
              <a:rPr lang="pl-PL" sz="1100" dirty="0" smtClean="0">
                <a:latin typeface="Calibri" pitchFamily="34" charset="0"/>
                <a:cs typeface="Calibri" pitchFamily="34" charset="0"/>
              </a:rPr>
              <a:t>Wydział Edukacji i Spraw Społecznych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3848" y="4437112"/>
            <a:ext cx="512200" cy="60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rostokąt 4"/>
          <p:cNvSpPr/>
          <p:nvPr/>
        </p:nvSpPr>
        <p:spPr>
          <a:xfrm>
            <a:off x="1043608" y="620688"/>
            <a:ext cx="7128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l-PL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czego i jak finansować działania, projekty </a:t>
            </a:r>
            <a:r>
              <a:rPr lang="pl-PL" sz="3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ngo</a:t>
            </a:r>
            <a:r>
              <a:rPr lang="pl-PL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06822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607" y="5805264"/>
            <a:ext cx="51276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Prostokąt 10"/>
          <p:cNvSpPr/>
          <p:nvPr/>
        </p:nvSpPr>
        <p:spPr>
          <a:xfrm>
            <a:off x="785787" y="1071546"/>
            <a:ext cx="72866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Działalność gospodarcza</a:t>
            </a:r>
            <a:endParaRPr lang="pl-PL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755576" y="2060848"/>
            <a:ext cx="768041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latin typeface="Calibri" pitchFamily="34" charset="0"/>
                <a:cs typeface="Calibri" pitchFamily="34" charset="0"/>
              </a:rPr>
              <a:t>Organizacje mają prawo do prowadzenia działalności gospodarczej – czyli do sprzedawania swych usług i produktów z zyskiem. Może być to sposób na pozyskiwanie pieniędzy na działania statutowe.</a:t>
            </a:r>
            <a:endParaRPr lang="pl-PL" sz="2000" dirty="0">
              <a:latin typeface="Calibri" pitchFamily="34" charset="0"/>
              <a:cs typeface="Calibri" pitchFamily="34" charset="0"/>
            </a:endParaRPr>
          </a:p>
          <a:p>
            <a:r>
              <a:rPr lang="pl-PL" sz="2000" dirty="0" smtClean="0">
                <a:latin typeface="Calibri" pitchFamily="34" charset="0"/>
                <a:cs typeface="Calibri" pitchFamily="34" charset="0"/>
              </a:rPr>
              <a:t>Prawo do prowadzenia działalności gospodarczej mają także organizacje mające status pożytku publicznego (OPP).</a:t>
            </a:r>
            <a:endParaRPr lang="pl-PL" sz="2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57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4348" y="785794"/>
            <a:ext cx="8013576" cy="720080"/>
          </a:xfrm>
        </p:spPr>
        <p:txBody>
          <a:bodyPr>
            <a:normAutofit fontScale="90000"/>
          </a:bodyPr>
          <a:lstStyle/>
          <a:p>
            <a:r>
              <a:rPr lang="pl-PL" sz="3600" dirty="0">
                <a:solidFill>
                  <a:srgbClr val="0070C0"/>
                </a:solidFill>
                <a:latin typeface="Calibri" panose="020F0502020204030204" pitchFamily="34" charset="0"/>
              </a:rPr>
              <a:t>Inne źródła tj. </a:t>
            </a:r>
            <a:r>
              <a:rPr lang="pl-PL" sz="3600" dirty="0" err="1">
                <a:solidFill>
                  <a:srgbClr val="0070C0"/>
                </a:solidFill>
                <a:latin typeface="Calibri" panose="020F0502020204030204" pitchFamily="34" charset="0"/>
              </a:rPr>
              <a:t>fundraising</a:t>
            </a:r>
            <a:r>
              <a:rPr lang="pl-PL" sz="3600" dirty="0">
                <a:solidFill>
                  <a:srgbClr val="0070C0"/>
                </a:solidFill>
                <a:latin typeface="Calibri" panose="020F0502020204030204" pitchFamily="34" charset="0"/>
              </a:rPr>
              <a:t>, crowdfunding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pl-PL" b="1" dirty="0" err="1">
                <a:solidFill>
                  <a:srgbClr val="0070C0"/>
                </a:solidFill>
                <a:latin typeface="Calibri" panose="020F0502020204030204" pitchFamily="34" charset="0"/>
              </a:rPr>
              <a:t>f</a:t>
            </a:r>
            <a:r>
              <a:rPr lang="pl-PL" b="1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undraising</a:t>
            </a:r>
            <a:endParaRPr lang="pl-PL" b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109537" indent="0">
              <a:buNone/>
            </a:pPr>
            <a:endParaRPr lang="pl-PL" sz="1200" dirty="0" smtClean="0">
              <a:latin typeface="Calibri" panose="020F0502020204030204" pitchFamily="34" charset="0"/>
            </a:endParaRPr>
          </a:p>
          <a:p>
            <a:r>
              <a:rPr lang="pl-PL" sz="2000" dirty="0" smtClean="0">
                <a:latin typeface="Calibri" panose="020F0502020204030204" pitchFamily="34" charset="0"/>
              </a:rPr>
              <a:t>proces </a:t>
            </a:r>
            <a:r>
              <a:rPr lang="pl-PL" sz="2000" dirty="0">
                <a:latin typeface="Calibri" panose="020F0502020204030204" pitchFamily="34" charset="0"/>
              </a:rPr>
              <a:t>zdobywania funduszy poprzez proszenie o </a:t>
            </a:r>
            <a:r>
              <a:rPr lang="pl-PL" sz="2000" dirty="0" smtClean="0">
                <a:latin typeface="Calibri" panose="020F0502020204030204" pitchFamily="34" charset="0"/>
              </a:rPr>
              <a:t>wsparcie osób </a:t>
            </a:r>
            <a:r>
              <a:rPr lang="pl-PL" sz="2000" dirty="0">
                <a:latin typeface="Calibri" panose="020F0502020204030204" pitchFamily="34" charset="0"/>
              </a:rPr>
              <a:t>indywidualnych, </a:t>
            </a:r>
            <a:r>
              <a:rPr lang="pl-PL" sz="2000" dirty="0" smtClean="0">
                <a:latin typeface="Calibri" panose="020F0502020204030204" pitchFamily="34" charset="0"/>
              </a:rPr>
              <a:t>przedsiębiorstw, fundacji dobroczynnych lub </a:t>
            </a:r>
            <a:r>
              <a:rPr lang="pl-PL" sz="2000" dirty="0">
                <a:latin typeface="Calibri" panose="020F0502020204030204" pitchFamily="34" charset="0"/>
              </a:rPr>
              <a:t>instytucji rządowych i samorządowych. Zajmują się tym zawodowi </a:t>
            </a:r>
            <a:r>
              <a:rPr lang="pl-PL" sz="2000" dirty="0" err="1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hlinkClick r:id="rId2" tooltip="Fundraiser"/>
              </a:rPr>
              <a:t>fundraiserzy</a:t>
            </a:r>
            <a:r>
              <a:rPr lang="pl-PL" sz="2000" dirty="0" smtClean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rPr>
              <a:t>.</a:t>
            </a:r>
            <a:endParaRPr lang="pl-PL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b="1" dirty="0">
                <a:solidFill>
                  <a:srgbClr val="0070C0"/>
                </a:solidFill>
                <a:latin typeface="Calibri" panose="020F0502020204030204" pitchFamily="34" charset="0"/>
              </a:rPr>
              <a:t>crowdfunding</a:t>
            </a:r>
            <a:r>
              <a:rPr lang="pl-PL" dirty="0"/>
              <a:t/>
            </a:r>
            <a:br>
              <a:rPr lang="pl-PL" dirty="0"/>
            </a:br>
            <a:endParaRPr lang="pl-PL" dirty="0" smtClean="0"/>
          </a:p>
          <a:p>
            <a:r>
              <a:rPr lang="pl-PL" sz="2000" dirty="0" smtClean="0">
                <a:latin typeface="Calibri" panose="020F0502020204030204" pitchFamily="34" charset="0"/>
              </a:rPr>
              <a:t>finansowanie </a:t>
            </a:r>
            <a:r>
              <a:rPr lang="pl-PL" sz="2000" dirty="0">
                <a:latin typeface="Calibri" panose="020F0502020204030204" pitchFamily="34" charset="0"/>
              </a:rPr>
              <a:t>społecznościowe, </a:t>
            </a:r>
            <a:r>
              <a:rPr lang="pl-PL" sz="2000" dirty="0" smtClean="0">
                <a:latin typeface="Calibri" panose="020F0502020204030204" pitchFamily="34" charset="0"/>
              </a:rPr>
              <a:t>sytuacja, </a:t>
            </a:r>
            <a:r>
              <a:rPr lang="pl-PL" sz="2000" dirty="0">
                <a:latin typeface="Calibri" panose="020F0502020204030204" pitchFamily="34" charset="0"/>
              </a:rPr>
              <a:t>w której twórca jakiegoś projektu prosi internautów o wsparcie, oferując im w zamian pewne korzyści, jak np. gotowy produkt czy zniżkę na jego zakup. Są to rzeczy ogólnie niedostępne lub </a:t>
            </a:r>
            <a:r>
              <a:rPr lang="pl-PL" sz="2000" dirty="0" smtClean="0">
                <a:latin typeface="Calibri" panose="020F0502020204030204" pitchFamily="34" charset="0"/>
              </a:rPr>
              <a:t>limitowane</a:t>
            </a:r>
            <a:r>
              <a:rPr lang="pl-PL" sz="2000" dirty="0">
                <a:latin typeface="Calibri" panose="020F0502020204030204" pitchFamily="34" charset="0"/>
              </a:rPr>
              <a:t>.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607" y="5805264"/>
            <a:ext cx="51276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244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877272"/>
            <a:ext cx="51276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rostokąt 5"/>
          <p:cNvSpPr/>
          <p:nvPr/>
        </p:nvSpPr>
        <p:spPr>
          <a:xfrm>
            <a:off x="971600" y="1000108"/>
            <a:ext cx="69127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Praca społeczna i wolontariuszy</a:t>
            </a:r>
            <a:endParaRPr lang="pl-PL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857224" y="2071678"/>
            <a:ext cx="721523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latin typeface="Calibri" panose="020F0502020204030204" pitchFamily="34" charset="0"/>
              </a:rPr>
              <a:t>NGO mogą korzystają z pomocy wolontariuszy, którzy bezpłatnie wykonują zadania. Stowarzyszenia często opierają się ponadto na pracy społecznej swych członków. </a:t>
            </a:r>
            <a:endParaRPr lang="pl-PL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00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607" y="5805264"/>
            <a:ext cx="51276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Prostokąt 7"/>
          <p:cNvSpPr/>
          <p:nvPr/>
        </p:nvSpPr>
        <p:spPr>
          <a:xfrm>
            <a:off x="691314" y="692696"/>
            <a:ext cx="800105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Dotacje ze środków publicznych i prywatnych</a:t>
            </a:r>
          </a:p>
          <a:p>
            <a:pPr algn="ctr"/>
            <a:r>
              <a:rPr lang="pl-PL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– wyszukiwarki, portale, serwisy instytucji i organizacji</a:t>
            </a:r>
            <a:endParaRPr lang="pl-PL" sz="20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Tytuł 1"/>
          <p:cNvSpPr>
            <a:spLocks noGrp="1"/>
          </p:cNvSpPr>
          <p:nvPr>
            <p:ph type="title"/>
          </p:nvPr>
        </p:nvSpPr>
        <p:spPr>
          <a:xfrm>
            <a:off x="611560" y="1700808"/>
            <a:ext cx="7920880" cy="3528392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pl-PL" sz="2800" b="0" dirty="0">
                <a:effectLst/>
                <a:latin typeface="Calibri" panose="020F0502020204030204" pitchFamily="34" charset="0"/>
              </a:rPr>
              <a:t>Kto może być </a:t>
            </a:r>
            <a:r>
              <a:rPr lang="pl-PL" sz="2800" b="0" dirty="0" smtClean="0">
                <a:effectLst/>
                <a:latin typeface="Calibri" panose="020F0502020204030204" pitchFamily="34" charset="0"/>
              </a:rPr>
              <a:t>donatorem</a:t>
            </a:r>
            <a:r>
              <a:rPr lang="pl-PL" sz="1800" dirty="0" smtClean="0"/>
              <a:t>:</a:t>
            </a:r>
            <a:br>
              <a:rPr lang="pl-PL" sz="1800" dirty="0" smtClean="0"/>
            </a:br>
            <a:r>
              <a:rPr lang="pl-PL" sz="1800" dirty="0"/>
              <a:t/>
            </a:r>
            <a:br>
              <a:rPr lang="pl-PL" sz="1800" dirty="0"/>
            </a:br>
            <a:r>
              <a:rPr lang="pl-PL" sz="1800" dirty="0" smtClean="0"/>
              <a:t>- </a:t>
            </a:r>
            <a:r>
              <a:rPr lang="pl-PL" sz="20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Unia </a:t>
            </a:r>
            <a:r>
              <a:rPr lang="pl-PL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Europejska (poprzez różne instytucje wdrażające</a:t>
            </a:r>
            <a:r>
              <a:rPr lang="pl-PL" sz="20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);</a:t>
            </a:r>
            <a:br>
              <a:rPr lang="pl-PL" sz="2000" b="0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pl-PL" sz="20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pl-PL" sz="2000" b="0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pl-PL" sz="20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- administracja </a:t>
            </a:r>
            <a:r>
              <a:rPr lang="pl-PL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rządowa i samorządowa (urzędy miast, </a:t>
            </a:r>
            <a:r>
              <a:rPr lang="pl-PL" sz="20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urzędy</a:t>
            </a:r>
            <a:br>
              <a:rPr lang="pl-PL" sz="2000" b="0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pl-PL" sz="20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   marszałkowskie </a:t>
            </a:r>
            <a:r>
              <a:rPr lang="pl-PL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itp</a:t>
            </a:r>
            <a:r>
              <a:rPr lang="pl-PL" sz="20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.) - </a:t>
            </a:r>
            <a:r>
              <a:rPr lang="pl-PL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poprzez zlecenie realizacji zadań </a:t>
            </a:r>
            <a:r>
              <a:rPr lang="pl-PL" sz="20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pl-PL" sz="2000" b="0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pl-PL" sz="20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   publicznych </a:t>
            </a:r>
            <a:r>
              <a:rPr lang="pl-PL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ze środków publicznych</a:t>
            </a:r>
            <a:r>
              <a:rPr lang="pl-PL" sz="20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;</a:t>
            </a:r>
            <a:br>
              <a:rPr lang="pl-PL" sz="2000" b="0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pl-PL" sz="2000" b="0" dirty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pl-PL" sz="2000" b="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pl-PL" sz="20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- inne </a:t>
            </a:r>
            <a:r>
              <a:rPr lang="pl-PL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organizacje pozarządowe krajowe lub zagraniczne</a:t>
            </a:r>
            <a:r>
              <a:rPr lang="pl-PL" sz="20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;</a:t>
            </a:r>
            <a:br>
              <a:rPr lang="pl-PL" sz="2000" b="0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pl-PL" sz="2000" b="0" dirty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pl-PL" sz="2000" b="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pl-PL" sz="20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- podmioty </a:t>
            </a:r>
            <a:r>
              <a:rPr lang="pl-PL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niepubliczne (firmy, instytucje itp.).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755576" y="620688"/>
            <a:ext cx="799288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Fundusz Europejskie dla organizacji pozarządowych</a:t>
            </a:r>
          </a:p>
          <a:p>
            <a:endParaRPr lang="pl-PL" sz="12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endParaRPr lang="pl-PL" sz="12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endParaRPr lang="pl-PL" sz="12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pl-PL" sz="20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1.1 Portal Funduszy Europejskich (obszary wsparcia):</a:t>
            </a:r>
          </a:p>
          <a:p>
            <a:endParaRPr lang="pl-PL" sz="2000" b="1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r>
              <a:rPr lang="pl-PL" sz="20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1.2. </a:t>
            </a:r>
            <a:r>
              <a:rPr lang="pl-PL" sz="2000" b="1" dirty="0">
                <a:solidFill>
                  <a:schemeClr val="tx2"/>
                </a:solidFill>
                <a:latin typeface="Calibri" panose="020F0502020204030204" pitchFamily="34" charset="0"/>
              </a:rPr>
              <a:t>Lokalne Grupy Działania </a:t>
            </a:r>
            <a:r>
              <a:rPr lang="pl-PL" sz="20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 (Podgrodzie Toruńskie, Ziemia Gotyku, Dolina Drwęcy, Dla Miasta Torunia)</a:t>
            </a:r>
          </a:p>
          <a:p>
            <a:endParaRPr lang="pl-PL" b="1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r>
              <a:rPr lang="pl-PL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https://www.funduszeeuropejskie.gov.pl/wyszukiwarka/</a:t>
            </a:r>
            <a:endParaRPr lang="pl-PL" dirty="0">
              <a:solidFill>
                <a:schemeClr val="accent2">
                  <a:lumMod val="60000"/>
                  <a:lumOff val="40000"/>
                </a:schemeClr>
              </a:solidFill>
              <a:latin typeface="Calibri" panose="020F0502020204030204" pitchFamily="34" charset="0"/>
            </a:endParaRPr>
          </a:p>
          <a:p>
            <a:endParaRPr lang="pl-PL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endParaRPr lang="pl-PL" sz="12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228600" indent="-228600">
              <a:buAutoNum type="alphaLcParenR"/>
            </a:pPr>
            <a:endParaRPr lang="pl-PL" sz="12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endParaRPr lang="pl-PL" sz="20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457200" indent="-457200">
              <a:buAutoNum type="arabicPeriod"/>
            </a:pPr>
            <a:endParaRPr lang="pl-PL" sz="20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21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>
          <a:xfrm>
            <a:off x="755576" y="980728"/>
            <a:ext cx="7704856" cy="936104"/>
          </a:xfrm>
        </p:spPr>
        <p:txBody>
          <a:bodyPr>
            <a:noAutofit/>
          </a:bodyPr>
          <a:lstStyle/>
          <a:p>
            <a:r>
              <a:rPr lang="pl-PL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Dotacje w ramach otwartych konkursów ofert:</a:t>
            </a:r>
            <a:r>
              <a:rPr lang="pl-PL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pl-PL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pl-P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755576" y="2132856"/>
            <a:ext cx="74168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>
                <a:latin typeface="Calibri" panose="020F0502020204030204" pitchFamily="34" charset="0"/>
              </a:rPr>
              <a:t>N</a:t>
            </a:r>
            <a:r>
              <a:rPr lang="pl-PL" sz="2000" dirty="0" smtClean="0">
                <a:latin typeface="Calibri" panose="020F0502020204030204" pitchFamily="34" charset="0"/>
              </a:rPr>
              <a:t>ajważniejszym </a:t>
            </a:r>
            <a:r>
              <a:rPr lang="pl-PL" sz="2000" dirty="0">
                <a:latin typeface="Calibri" panose="020F0502020204030204" pitchFamily="34" charset="0"/>
              </a:rPr>
              <a:t>źródłem finansowania działalności organizacji pozarządowych pozostają środki zewnętrzne otrzymywane w formie dotacji ze środków publicznych lub darowizn ze środków prywatnych</a:t>
            </a:r>
            <a:r>
              <a:rPr lang="pl-PL" dirty="0">
                <a:latin typeface="Calibri" panose="020F0502020204030204" pitchFamily="34" charset="0"/>
              </a:rPr>
              <a:t>. </a:t>
            </a:r>
          </a:p>
        </p:txBody>
      </p:sp>
      <p:sp>
        <p:nvSpPr>
          <p:cNvPr id="9" name="Prostokąt 8"/>
          <p:cNvSpPr/>
          <p:nvPr/>
        </p:nvSpPr>
        <p:spPr>
          <a:xfrm>
            <a:off x="755576" y="3429000"/>
            <a:ext cx="74168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>
                <a:latin typeface="Calibri" panose="020F0502020204030204" pitchFamily="34" charset="0"/>
              </a:rPr>
              <a:t>M</a:t>
            </a:r>
            <a:r>
              <a:rPr lang="pl-PL" sz="2000" dirty="0" smtClean="0">
                <a:latin typeface="Calibri" panose="020F0502020204030204" pitchFamily="34" charset="0"/>
              </a:rPr>
              <a:t>ożliwość </a:t>
            </a:r>
            <a:r>
              <a:rPr lang="pl-PL" sz="2000" dirty="0">
                <a:latin typeface="Calibri" panose="020F0502020204030204" pitchFamily="34" charset="0"/>
              </a:rPr>
              <a:t>korzystania z danej dotacji jest uwarunkowana </a:t>
            </a:r>
            <a:r>
              <a:rPr lang="pl-PL" sz="2000" dirty="0" smtClean="0">
                <a:latin typeface="Calibri" panose="020F0502020204030204" pitchFamily="34" charset="0"/>
              </a:rPr>
              <a:t>celami statutu, na których </a:t>
            </a:r>
            <a:r>
              <a:rPr lang="pl-PL" sz="2000" dirty="0">
                <a:latin typeface="Calibri" panose="020F0502020204030204" pitchFamily="34" charset="0"/>
              </a:rPr>
              <a:t>realizację przeznaczone są dane środki. 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4831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769585" y="548680"/>
            <a:ext cx="73716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b="1" dirty="0">
                <a:solidFill>
                  <a:srgbClr val="0070C0"/>
                </a:solidFill>
                <a:latin typeface="Calibri" panose="020F0502020204030204" pitchFamily="34" charset="0"/>
              </a:rPr>
              <a:t>I</a:t>
            </a:r>
            <a:r>
              <a:rPr lang="pl-PL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. Krajowe źródła publiczne (otwarte konkursy):</a:t>
            </a:r>
            <a:endParaRPr lang="pl-PL" sz="28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782136" y="1609775"/>
            <a:ext cx="77048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latin typeface="Calibri" panose="020F0502020204030204" pitchFamily="34" charset="0"/>
              </a:rPr>
              <a:t>Większość ministerstw ogłasza </a:t>
            </a:r>
            <a:r>
              <a:rPr lang="pl-PL" sz="2000" dirty="0">
                <a:latin typeface="Calibri" panose="020F0502020204030204" pitchFamily="34" charset="0"/>
              </a:rPr>
              <a:t>otwarte konkursy ofert na realizację </a:t>
            </a:r>
            <a:r>
              <a:rPr lang="pl-PL" sz="2000" dirty="0" smtClean="0">
                <a:latin typeface="Calibri" panose="020F0502020204030204" pitchFamily="34" charset="0"/>
              </a:rPr>
              <a:t>zadań publicznych w Biuletynie </a:t>
            </a:r>
            <a:r>
              <a:rPr lang="pl-PL" sz="2000" dirty="0">
                <a:latin typeface="Calibri" panose="020F0502020204030204" pitchFamily="34" charset="0"/>
              </a:rPr>
              <a:t>Informacji </a:t>
            </a:r>
            <a:r>
              <a:rPr lang="pl-PL" sz="2000" dirty="0" smtClean="0">
                <a:latin typeface="Calibri" panose="020F0502020204030204" pitchFamily="34" charset="0"/>
              </a:rPr>
              <a:t>Publicznej (BIP), </a:t>
            </a:r>
            <a:r>
              <a:rPr lang="pl-PL" sz="2000" dirty="0">
                <a:latin typeface="Calibri" panose="020F0502020204030204" pitchFamily="34" charset="0"/>
              </a:rPr>
              <a:t>gdzie </a:t>
            </a:r>
            <a:r>
              <a:rPr lang="pl-PL" sz="2000" dirty="0" smtClean="0">
                <a:latin typeface="Calibri" panose="020F0502020204030204" pitchFamily="34" charset="0"/>
              </a:rPr>
              <a:t>są </a:t>
            </a:r>
            <a:r>
              <a:rPr lang="pl-PL" sz="2000" dirty="0">
                <a:latin typeface="Calibri" panose="020F0502020204030204" pitchFamily="34" charset="0"/>
              </a:rPr>
              <a:t>umieszczane na bieżąco, przy czym większość (lecz nie wszystkie) pojawia się w pierwszym </a:t>
            </a:r>
            <a:r>
              <a:rPr lang="pl-PL" sz="2000" dirty="0" smtClean="0">
                <a:latin typeface="Calibri" panose="020F0502020204030204" pitchFamily="34" charset="0"/>
              </a:rPr>
              <a:t>kwartale roku </a:t>
            </a:r>
            <a:r>
              <a:rPr lang="pl-PL" sz="2000" dirty="0">
                <a:latin typeface="Calibri" panose="020F0502020204030204" pitchFamily="34" charset="0"/>
              </a:rPr>
              <a:t>kalendarzowego. </a:t>
            </a:r>
          </a:p>
        </p:txBody>
      </p:sp>
      <p:sp>
        <p:nvSpPr>
          <p:cNvPr id="4" name="Prostokąt 3"/>
          <p:cNvSpPr/>
          <p:nvPr/>
        </p:nvSpPr>
        <p:spPr>
          <a:xfrm>
            <a:off x="782136" y="3068960"/>
            <a:ext cx="77048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>
                <a:solidFill>
                  <a:srgbClr val="0070C0"/>
                </a:solidFill>
                <a:latin typeface="Calibri" panose="020F0502020204030204" pitchFamily="34" charset="0"/>
              </a:rPr>
              <a:t>Ministerstwo Kultury i Dziedzictwa Narodowego</a:t>
            </a:r>
            <a:r>
              <a:rPr lang="pl-PL" sz="2000" dirty="0">
                <a:latin typeface="Calibri" panose="020F0502020204030204" pitchFamily="34" charset="0"/>
              </a:rPr>
              <a:t>, które oferuje wsparcie na realizację szeregu </a:t>
            </a:r>
            <a:r>
              <a:rPr lang="pl-PL" sz="2000" dirty="0" smtClean="0">
                <a:latin typeface="Calibri" panose="020F0502020204030204" pitchFamily="34" charset="0"/>
              </a:rPr>
              <a:t>programów tematycznych </a:t>
            </a:r>
            <a:r>
              <a:rPr lang="pl-PL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https://www.gov.pl/web/kultura/programy-mkidn-2020</a:t>
            </a:r>
            <a:endParaRPr lang="pl-PL" sz="2000" dirty="0">
              <a:solidFill>
                <a:schemeClr val="accent2">
                  <a:lumMod val="60000"/>
                  <a:lumOff val="4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769585" y="4348708"/>
            <a:ext cx="74168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>
                <a:solidFill>
                  <a:srgbClr val="0070C0"/>
                </a:solidFill>
                <a:latin typeface="Calibri" panose="020F0502020204030204" pitchFamily="34" charset="0"/>
              </a:rPr>
              <a:t>Ministerstwo Edukacji Narodowej </a:t>
            </a:r>
            <a:r>
              <a:rPr lang="pl-PL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pl-PL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https</a:t>
            </a:r>
            <a:r>
              <a:rPr lang="pl-PL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://</a:t>
            </a:r>
            <a:r>
              <a:rPr lang="pl-PL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bip.men.gov.pl/pl/zadania-publiczne</a:t>
            </a:r>
            <a:endParaRPr lang="pl-PL" sz="2000" dirty="0">
              <a:solidFill>
                <a:schemeClr val="accent2">
                  <a:lumMod val="60000"/>
                  <a:lumOff val="4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781125" y="1156102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1. Dotacje ministerialne (resortowe)</a:t>
            </a:r>
          </a:p>
        </p:txBody>
      </p:sp>
    </p:spTree>
    <p:extLst>
      <p:ext uri="{BB962C8B-B14F-4D97-AF65-F5344CB8AC3E}">
        <p14:creationId xmlns:p14="http://schemas.microsoft.com/office/powerpoint/2010/main" val="391113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11560" y="620688"/>
            <a:ext cx="76328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>
                <a:solidFill>
                  <a:srgbClr val="0070C0"/>
                </a:solidFill>
                <a:latin typeface="Calibri" panose="020F0502020204030204" pitchFamily="34" charset="0"/>
              </a:rPr>
              <a:t>Ministerstwo Pracy i Polityki </a:t>
            </a:r>
            <a:r>
              <a:rPr lang="pl-PL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Społecznej</a:t>
            </a:r>
            <a:r>
              <a:rPr lang="pl-PL" sz="2000" dirty="0" smtClean="0">
                <a:latin typeface="Calibri" panose="020F0502020204030204" pitchFamily="34" charset="0"/>
              </a:rPr>
              <a:t>, </a:t>
            </a:r>
            <a:r>
              <a:rPr lang="pl-PL" sz="2000" dirty="0">
                <a:latin typeface="Calibri" panose="020F0502020204030204" pitchFamily="34" charset="0"/>
              </a:rPr>
              <a:t>które oferuje </a:t>
            </a:r>
            <a:r>
              <a:rPr lang="pl-PL" sz="2000" dirty="0" err="1" smtClean="0">
                <a:latin typeface="Calibri" panose="020F0502020204030204" pitchFamily="34" charset="0"/>
              </a:rPr>
              <a:t>ngo</a:t>
            </a:r>
            <a:r>
              <a:rPr lang="pl-PL" sz="2000" dirty="0" smtClean="0">
                <a:latin typeface="Calibri" panose="020F0502020204030204" pitchFamily="34" charset="0"/>
              </a:rPr>
              <a:t> </a:t>
            </a:r>
            <a:r>
              <a:rPr lang="pl-PL" sz="2000" dirty="0">
                <a:latin typeface="Calibri" panose="020F0502020204030204" pitchFamily="34" charset="0"/>
              </a:rPr>
              <a:t>środki w ramach najpopularniejszych chyba </a:t>
            </a:r>
            <a:r>
              <a:rPr lang="pl-PL" sz="2000" dirty="0" smtClean="0">
                <a:latin typeface="Calibri" panose="020F0502020204030204" pitchFamily="34" charset="0"/>
              </a:rPr>
              <a:t>programów dotacyjnych</a:t>
            </a:r>
            <a:r>
              <a:rPr lang="pl-PL" sz="2000" dirty="0">
                <a:latin typeface="Calibri" panose="020F0502020204030204" pitchFamily="34" charset="0"/>
              </a:rPr>
              <a:t>: ASOS (Rządowy Program na </a:t>
            </a:r>
            <a:r>
              <a:rPr lang="pl-PL" sz="2000" dirty="0" smtClean="0">
                <a:latin typeface="Calibri" panose="020F0502020204030204" pitchFamily="34" charset="0"/>
              </a:rPr>
              <a:t>Rzecz </a:t>
            </a:r>
            <a:r>
              <a:rPr lang="pl-PL" sz="2000" dirty="0">
                <a:latin typeface="Calibri" panose="020F0502020204030204" pitchFamily="34" charset="0"/>
              </a:rPr>
              <a:t>Aktywności Społecznej Osób </a:t>
            </a:r>
            <a:r>
              <a:rPr lang="pl-PL" sz="2000" dirty="0" smtClean="0">
                <a:latin typeface="Calibri" panose="020F0502020204030204" pitchFamily="34" charset="0"/>
              </a:rPr>
              <a:t>Starszych).</a:t>
            </a:r>
            <a:r>
              <a:rPr lang="pl-PL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 https://www.gov.pl/web/rodzina </a:t>
            </a:r>
            <a:endParaRPr lang="pl-PL" sz="2000" dirty="0">
              <a:latin typeface="Calibri" panose="020F050202020403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643930" y="2060848"/>
            <a:ext cx="705678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>
                <a:solidFill>
                  <a:srgbClr val="0070C0"/>
                </a:solidFill>
                <a:latin typeface="Calibri" panose="020F0502020204030204" pitchFamily="34" charset="0"/>
              </a:rPr>
              <a:t>Ministerstwo Sportu i </a:t>
            </a:r>
            <a:r>
              <a:rPr lang="pl-PL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Turystyki  </a:t>
            </a:r>
            <a:r>
              <a:rPr lang="pl-PL" sz="2000" dirty="0" smtClean="0">
                <a:latin typeface="Calibri" panose="020F0502020204030204" pitchFamily="34" charset="0"/>
              </a:rPr>
              <a:t>wspiera </a:t>
            </a:r>
            <a:r>
              <a:rPr lang="pl-PL" sz="2000" dirty="0">
                <a:latin typeface="Calibri" panose="020F0502020204030204" pitchFamily="34" charset="0"/>
              </a:rPr>
              <a:t>działania </a:t>
            </a:r>
            <a:r>
              <a:rPr lang="pl-PL" sz="2000" dirty="0" smtClean="0">
                <a:latin typeface="Calibri" panose="020F0502020204030204" pitchFamily="34" charset="0"/>
              </a:rPr>
              <a:t>i inicjatywy w </a:t>
            </a:r>
            <a:r>
              <a:rPr lang="pl-PL" sz="2000" dirty="0">
                <a:latin typeface="Calibri" panose="020F0502020204030204" pitchFamily="34" charset="0"/>
              </a:rPr>
              <a:t>zakresie realizacji zadań publicznych z </a:t>
            </a:r>
            <a:r>
              <a:rPr lang="pl-PL" sz="2000" dirty="0" smtClean="0">
                <a:latin typeface="Calibri" panose="020F0502020204030204" pitchFamily="34" charset="0"/>
              </a:rPr>
              <a:t>obszaru turystyki i sportu</a:t>
            </a:r>
            <a:r>
              <a:rPr lang="pl-PL" sz="2000" dirty="0">
                <a:latin typeface="Calibri" panose="020F0502020204030204" pitchFamily="34" charset="0"/>
              </a:rPr>
              <a:t>, w tym m.in. szkolenie młodzieży uzdolnionej sportowo, sportu wyczynowego osób niepełnosprawnych oraz działalności </a:t>
            </a:r>
            <a:r>
              <a:rPr lang="pl-PL" sz="2000" dirty="0" smtClean="0">
                <a:latin typeface="Calibri" panose="020F0502020204030204" pitchFamily="34" charset="0"/>
              </a:rPr>
              <a:t>turystycznej.  </a:t>
            </a:r>
            <a:r>
              <a:rPr lang="pl-PL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https://bip.msit.gov.pl/bip/finansowanie-zadan </a:t>
            </a:r>
            <a:endParaRPr lang="pl-PL" sz="2000" dirty="0">
              <a:solidFill>
                <a:schemeClr val="accent2">
                  <a:lumMod val="60000"/>
                  <a:lumOff val="4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654571" y="4149080"/>
            <a:ext cx="74168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>
                <a:solidFill>
                  <a:srgbClr val="0070C0"/>
                </a:solidFill>
                <a:latin typeface="Calibri" panose="020F0502020204030204" pitchFamily="34" charset="0"/>
              </a:rPr>
              <a:t>Ministerstwo Spraw </a:t>
            </a:r>
            <a:r>
              <a:rPr lang="pl-PL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Zagranicznych </a:t>
            </a:r>
            <a:r>
              <a:rPr lang="pl-PL" sz="2000" dirty="0" smtClean="0">
                <a:latin typeface="Calibri" panose="020F0502020204030204" pitchFamily="34" charset="0"/>
              </a:rPr>
              <a:t>dofinansowujące m.in</a:t>
            </a:r>
            <a:r>
              <a:rPr lang="pl-PL" sz="2000" dirty="0">
                <a:latin typeface="Calibri" panose="020F0502020204030204" pitchFamily="34" charset="0"/>
              </a:rPr>
              <a:t>. działania w obszarze współpracy </a:t>
            </a:r>
            <a:r>
              <a:rPr lang="pl-PL" sz="2000" dirty="0" smtClean="0">
                <a:latin typeface="Calibri" panose="020F0502020204030204" pitchFamily="34" charset="0"/>
              </a:rPr>
              <a:t>z zagranicznymi partnerami, </a:t>
            </a:r>
            <a:r>
              <a:rPr lang="pl-PL" sz="2000" dirty="0">
                <a:latin typeface="Calibri" panose="020F0502020204030204" pitchFamily="34" charset="0"/>
              </a:rPr>
              <a:t>wschodnim wymiarem polskiej polityki </a:t>
            </a:r>
            <a:r>
              <a:rPr lang="pl-PL" sz="2000" dirty="0" smtClean="0">
                <a:latin typeface="Calibri" panose="020F0502020204030204" pitchFamily="34" charset="0"/>
              </a:rPr>
              <a:t>zagranicznej oraz </a:t>
            </a:r>
            <a:r>
              <a:rPr lang="pl-PL" sz="2000" dirty="0">
                <a:latin typeface="Calibri" panose="020F0502020204030204" pitchFamily="34" charset="0"/>
              </a:rPr>
              <a:t>pomocy </a:t>
            </a:r>
            <a:r>
              <a:rPr lang="pl-PL" sz="2000" dirty="0" smtClean="0">
                <a:latin typeface="Calibri" panose="020F0502020204030204" pitchFamily="34" charset="0"/>
              </a:rPr>
              <a:t>humanitarnej. </a:t>
            </a:r>
            <a:r>
              <a:rPr lang="pl-PL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https://www.gov.pl/web/dyplomacja/konkursy </a:t>
            </a:r>
            <a:endParaRPr lang="pl-PL" sz="2000" dirty="0">
              <a:solidFill>
                <a:schemeClr val="accent2">
                  <a:lumMod val="60000"/>
                  <a:lumOff val="4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27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795134" y="692695"/>
            <a:ext cx="73966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>
                <a:solidFill>
                  <a:srgbClr val="0070C0"/>
                </a:solidFill>
                <a:latin typeface="Calibri" panose="020F0502020204030204" pitchFamily="34" charset="0"/>
              </a:rPr>
              <a:t>Ministerstwo Spraw Wewnętrznych </a:t>
            </a:r>
            <a:r>
              <a:rPr lang="pl-PL" sz="2000" dirty="0" smtClean="0">
                <a:latin typeface="Calibri" panose="020F0502020204030204" pitchFamily="34" charset="0"/>
              </a:rPr>
              <a:t>wspiera </a:t>
            </a:r>
            <a:r>
              <a:rPr lang="pl-PL" sz="2000" dirty="0">
                <a:latin typeface="Calibri" panose="020F0502020204030204" pitchFamily="34" charset="0"/>
              </a:rPr>
              <a:t>działania </a:t>
            </a:r>
            <a:r>
              <a:rPr lang="pl-PL" sz="2000" dirty="0" err="1" smtClean="0">
                <a:latin typeface="Calibri" panose="020F0502020204030204" pitchFamily="34" charset="0"/>
              </a:rPr>
              <a:t>ngo</a:t>
            </a:r>
            <a:r>
              <a:rPr lang="pl-PL" sz="2000" dirty="0" smtClean="0">
                <a:latin typeface="Calibri" panose="020F0502020204030204" pitchFamily="34" charset="0"/>
              </a:rPr>
              <a:t> </a:t>
            </a:r>
            <a:r>
              <a:rPr lang="pl-PL" sz="2000" dirty="0">
                <a:latin typeface="Calibri" panose="020F0502020204030204" pitchFamily="34" charset="0"/>
              </a:rPr>
              <a:t>w obszarze np. szkoleń dla ratowników, przeciwdziałania zjawiskom patologicznym wśród dzieci i młodzieży czy też </a:t>
            </a:r>
            <a:r>
              <a:rPr lang="pl-PL" sz="2000" dirty="0" smtClean="0">
                <a:latin typeface="Calibri" panose="020F0502020204030204" pitchFamily="34" charset="0"/>
              </a:rPr>
              <a:t>działań OSP</a:t>
            </a:r>
            <a:r>
              <a:rPr lang="pl-PL" dirty="0" smtClean="0"/>
              <a:t>. </a:t>
            </a:r>
            <a:r>
              <a:rPr lang="pl-PL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https://www.gov.pl/web/mswia </a:t>
            </a:r>
            <a:endParaRPr lang="pl-PL" sz="2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785584" y="4213076"/>
            <a:ext cx="756084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>
                <a:latin typeface="Calibri" panose="020F0502020204030204" pitchFamily="34" charset="0"/>
              </a:rPr>
              <a:t>Konkursy te obejmują realizację projektów o różnym zasięgu, zwykle jednak co najmniej </a:t>
            </a:r>
            <a:r>
              <a:rPr lang="pl-PL" sz="2000" dirty="0" smtClean="0">
                <a:latin typeface="Calibri" panose="020F0502020204030204" pitchFamily="34" charset="0"/>
              </a:rPr>
              <a:t> ponadlokalnym. Część </a:t>
            </a:r>
            <a:r>
              <a:rPr lang="pl-PL" sz="2000" dirty="0">
                <a:latin typeface="Calibri" panose="020F0502020204030204" pitchFamily="34" charset="0"/>
              </a:rPr>
              <a:t>środków na tego typu projekty </a:t>
            </a:r>
            <a:r>
              <a:rPr lang="pl-PL" sz="2000" dirty="0" smtClean="0">
                <a:latin typeface="Calibri" panose="020F0502020204030204" pitchFamily="34" charset="0"/>
              </a:rPr>
              <a:t>– nazwijmy </a:t>
            </a:r>
            <a:r>
              <a:rPr lang="pl-PL" sz="2000" dirty="0">
                <a:latin typeface="Calibri" panose="020F0502020204030204" pitchFamily="34" charset="0"/>
              </a:rPr>
              <a:t>je centralne </a:t>
            </a:r>
            <a:r>
              <a:rPr lang="pl-PL" sz="2000" dirty="0" smtClean="0">
                <a:latin typeface="Calibri" panose="020F0502020204030204" pitchFamily="34" charset="0"/>
              </a:rPr>
              <a:t>- pozostaje </a:t>
            </a:r>
            <a:r>
              <a:rPr lang="pl-PL" sz="2000" dirty="0">
                <a:latin typeface="Calibri" panose="020F0502020204030204" pitchFamily="34" charset="0"/>
              </a:rPr>
              <a:t>w gestii </a:t>
            </a:r>
            <a:r>
              <a:rPr lang="pl-PL" sz="2000" dirty="0" smtClean="0">
                <a:latin typeface="Calibri" panose="020F0502020204030204" pitchFamily="34" charset="0"/>
              </a:rPr>
              <a:t>specjalnie powołanych instytucji  państwowych i </a:t>
            </a:r>
            <a:r>
              <a:rPr lang="pl-PL" sz="2000" dirty="0">
                <a:latin typeface="Calibri" panose="020F0502020204030204" pitchFamily="34" charset="0"/>
              </a:rPr>
              <a:t>to one ogłaszają konkursy z różną regularności</a:t>
            </a:r>
          </a:p>
        </p:txBody>
      </p:sp>
      <p:sp>
        <p:nvSpPr>
          <p:cNvPr id="4" name="Prostokąt 3"/>
          <p:cNvSpPr/>
          <p:nvPr/>
        </p:nvSpPr>
        <p:spPr>
          <a:xfrm>
            <a:off x="785584" y="2204864"/>
            <a:ext cx="72822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>
                <a:solidFill>
                  <a:srgbClr val="0070C0"/>
                </a:solidFill>
                <a:latin typeface="Calibri" panose="020F0502020204030204" pitchFamily="34" charset="0"/>
              </a:rPr>
              <a:t>Ministerstwo Obrony </a:t>
            </a:r>
            <a:r>
              <a:rPr lang="pl-PL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Narodowej</a:t>
            </a:r>
            <a:r>
              <a:rPr lang="pl-PL" sz="2000" dirty="0" smtClean="0">
                <a:latin typeface="Calibri" panose="020F0502020204030204" pitchFamily="34" charset="0"/>
              </a:rPr>
              <a:t>,  finansuje in</a:t>
            </a:r>
            <a:r>
              <a:rPr lang="pl-PL" sz="2000" dirty="0">
                <a:latin typeface="Calibri" panose="020F0502020204030204" pitchFamily="34" charset="0"/>
              </a:rPr>
              <a:t>. działania w zakresie podtrzymywania i upowszechniania tradycji narodowej, pielęgnowania polskości oraz rozwoju świadomości narodowej, obywatelskiej i kulturowej czy obronności państwa i działalności Sił Zbrojnych Rzeczypospolitej </a:t>
            </a:r>
            <a:r>
              <a:rPr lang="pl-PL" sz="2000" dirty="0" smtClean="0">
                <a:latin typeface="Calibri" panose="020F0502020204030204" pitchFamily="34" charset="0"/>
              </a:rPr>
              <a:t>Polskiej. </a:t>
            </a:r>
            <a:r>
              <a:rPr lang="pl-PL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https://www.gov.pl/web/obrona-narodowa</a:t>
            </a:r>
            <a:endParaRPr lang="pl-PL" sz="2000" dirty="0">
              <a:solidFill>
                <a:schemeClr val="accent2">
                  <a:lumMod val="60000"/>
                  <a:lumOff val="4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21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528936" y="404664"/>
            <a:ext cx="77048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Narodowe </a:t>
            </a:r>
            <a:r>
              <a:rPr lang="pl-PL" sz="2000" b="1" dirty="0">
                <a:solidFill>
                  <a:srgbClr val="0070C0"/>
                </a:solidFill>
                <a:latin typeface="Calibri" panose="020F0502020204030204" pitchFamily="34" charset="0"/>
              </a:rPr>
              <a:t>Centrum Kultury </a:t>
            </a:r>
            <a:r>
              <a:rPr lang="pl-PL" sz="2000" dirty="0">
                <a:latin typeface="Calibri" panose="020F0502020204030204" pitchFamily="34" charset="0"/>
              </a:rPr>
              <a:t>przyznaje środki dla m.in. organizacji, które działają w obszarze kultury właśnie w ramach </a:t>
            </a:r>
            <a:r>
              <a:rPr lang="pl-PL" sz="2000" dirty="0" smtClean="0">
                <a:latin typeface="Calibri" panose="020F0502020204030204" pitchFamily="34" charset="0"/>
              </a:rPr>
              <a:t>bieżących programów </a:t>
            </a:r>
            <a:r>
              <a:rPr lang="pl-PL" sz="2000" dirty="0">
                <a:latin typeface="Calibri" panose="020F0502020204030204" pitchFamily="34" charset="0"/>
              </a:rPr>
              <a:t>takich, jak: </a:t>
            </a:r>
            <a:r>
              <a:rPr lang="pl-PL" sz="2000" dirty="0" smtClean="0">
                <a:latin typeface="Calibri" panose="020F0502020204030204" pitchFamily="34" charset="0"/>
              </a:rPr>
              <a:t>„Bardzo młoda kultura”, „</a:t>
            </a:r>
            <a:r>
              <a:rPr lang="pl-PL" sz="2000" dirty="0" err="1" smtClean="0">
                <a:latin typeface="Calibri" panose="020F0502020204030204" pitchFamily="34" charset="0"/>
              </a:rPr>
              <a:t>EtnoPolska</a:t>
            </a:r>
            <a:r>
              <a:rPr lang="pl-PL" sz="2000" dirty="0" smtClean="0">
                <a:latin typeface="Calibri" panose="020F0502020204030204" pitchFamily="34" charset="0"/>
              </a:rPr>
              <a:t>” czy „Kultura - Interwencje” </a:t>
            </a:r>
            <a:r>
              <a:rPr lang="pl-PL" sz="2000" dirty="0">
                <a:latin typeface="Calibri" panose="020F0502020204030204" pitchFamily="34" charset="0"/>
              </a:rPr>
              <a:t>(i innych). Bieżące informacje o programach i naborach umieszczane są na stronie: </a:t>
            </a:r>
            <a:r>
              <a:rPr lang="pl-PL" sz="2000" dirty="0">
                <a:latin typeface="Calibri" panose="020F0502020204030204" pitchFamily="34" charset="0"/>
                <a:hlinkClick r:id="rId2"/>
              </a:rPr>
              <a:t>https://</a:t>
            </a:r>
            <a:r>
              <a:rPr lang="pl-PL" sz="2000" dirty="0" smtClean="0">
                <a:latin typeface="Calibri" panose="020F0502020204030204" pitchFamily="34" charset="0"/>
                <a:hlinkClick r:id="rId2"/>
              </a:rPr>
              <a:t>www.nck.pl</a:t>
            </a:r>
            <a:r>
              <a:rPr lang="pl-PL" sz="2000" dirty="0" smtClean="0">
                <a:latin typeface="Calibri" panose="020F0502020204030204" pitchFamily="34" charset="0"/>
              </a:rPr>
              <a:t>. NCK realizuje też bezpośrednio projekty ogólnopolskie. </a:t>
            </a:r>
            <a:endParaRPr lang="pl-PL" sz="2000" dirty="0">
              <a:latin typeface="Calibri" panose="020F0502020204030204" pitchFamily="34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550690" y="2343656"/>
            <a:ext cx="746137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>
                <a:solidFill>
                  <a:srgbClr val="0070C0"/>
                </a:solidFill>
                <a:latin typeface="Calibri" panose="020F0502020204030204" pitchFamily="34" charset="0"/>
              </a:rPr>
              <a:t>Narodowy Instytut Wolności -  Centrum Rozwoju </a:t>
            </a:r>
            <a:r>
              <a:rPr lang="pl-PL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Społeczeństwa </a:t>
            </a:r>
            <a:r>
              <a:rPr lang="pl-PL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https</a:t>
            </a:r>
            <a:r>
              <a:rPr lang="pl-PL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://</a:t>
            </a:r>
            <a:r>
              <a:rPr lang="pl-PL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www.niw.gov.pl  </a:t>
            </a:r>
            <a:r>
              <a:rPr lang="pl-PL" sz="2000" dirty="0" smtClean="0">
                <a:latin typeface="Calibri" panose="020F0502020204030204" pitchFamily="34" charset="0"/>
              </a:rPr>
              <a:t>jest rządową </a:t>
            </a:r>
            <a:r>
              <a:rPr lang="pl-PL" sz="2000" dirty="0">
                <a:latin typeface="Calibri" panose="020F0502020204030204" pitchFamily="34" charset="0"/>
              </a:rPr>
              <a:t>agencją wykonawczą operującą programami, umożliwiającymi pozyskanie dotacji. Obecnie </a:t>
            </a:r>
            <a:r>
              <a:rPr lang="pl-PL" sz="2000" dirty="0" smtClean="0">
                <a:latin typeface="Calibri" panose="020F0502020204030204" pitchFamily="34" charset="0"/>
              </a:rPr>
              <a:t>zarządza, </a:t>
            </a:r>
            <a:r>
              <a:rPr lang="pl-PL" sz="2000" dirty="0">
                <a:latin typeface="Calibri" panose="020F0502020204030204" pitchFamily="34" charset="0"/>
              </a:rPr>
              <a:t>bądź </a:t>
            </a:r>
            <a:r>
              <a:rPr lang="pl-PL" sz="2000" dirty="0" smtClean="0">
                <a:latin typeface="Calibri" panose="020F0502020204030204" pitchFamily="34" charset="0"/>
              </a:rPr>
              <a:t>planuje </a:t>
            </a:r>
            <a:r>
              <a:rPr lang="pl-PL" sz="2000" dirty="0">
                <a:latin typeface="Calibri" panose="020F0502020204030204" pitchFamily="34" charset="0"/>
              </a:rPr>
              <a:t>uruchomienie </a:t>
            </a:r>
            <a:r>
              <a:rPr lang="pl-PL" sz="2000" dirty="0" smtClean="0">
                <a:latin typeface="Calibri" panose="020F0502020204030204" pitchFamily="34" charset="0"/>
              </a:rPr>
              <a:t>– </a:t>
            </a:r>
            <a:r>
              <a:rPr lang="pl-PL" sz="2000" dirty="0">
                <a:latin typeface="Calibri" panose="020F0502020204030204" pitchFamily="34" charset="0"/>
              </a:rPr>
              <a:t>5 programów mających za zadanie wspierać tworzenie się silnego społeczeństwa obywatelskiego:</a:t>
            </a:r>
          </a:p>
          <a:p>
            <a:r>
              <a:rPr lang="pl-PL" sz="2000" dirty="0" smtClean="0">
                <a:latin typeface="Calibri" panose="020F0502020204030204" pitchFamily="34" charset="0"/>
                <a:hlinkClick r:id="rId3"/>
              </a:rPr>
              <a:t>FIO</a:t>
            </a:r>
            <a:r>
              <a:rPr lang="pl-PL" sz="2000" dirty="0">
                <a:latin typeface="Calibri" panose="020F0502020204030204" pitchFamily="34" charset="0"/>
              </a:rPr>
              <a:t> </a:t>
            </a:r>
            <a:r>
              <a:rPr lang="pl-PL" sz="2000" dirty="0" smtClean="0">
                <a:latin typeface="Calibri" panose="020F0502020204030204" pitchFamily="34" charset="0"/>
              </a:rPr>
              <a:t>– Fundusz Inicjatyw </a:t>
            </a:r>
            <a:r>
              <a:rPr lang="pl-PL" sz="2000" dirty="0">
                <a:latin typeface="Calibri" panose="020F0502020204030204" pitchFamily="34" charset="0"/>
              </a:rPr>
              <a:t>Obywatelskich </a:t>
            </a:r>
            <a:r>
              <a:rPr lang="pl-PL" sz="2000" u="sng" dirty="0">
                <a:latin typeface="Calibri" panose="020F0502020204030204" pitchFamily="34" charset="0"/>
                <a:hlinkClick r:id="rId4"/>
              </a:rPr>
              <a:t>https://www.niw.gov.pl/nasze-programy/fio-2/fio-2020</a:t>
            </a:r>
            <a:r>
              <a:rPr lang="pl-PL" sz="2000" u="sng" dirty="0" smtClean="0">
                <a:latin typeface="Calibri" panose="020F0502020204030204" pitchFamily="34" charset="0"/>
                <a:hlinkClick r:id="rId4"/>
              </a:rPr>
              <a:t>/</a:t>
            </a:r>
            <a:endParaRPr lang="pl-PL" sz="2000" u="sng" dirty="0" smtClean="0">
              <a:latin typeface="Calibri" panose="020F0502020204030204" pitchFamily="34" charset="0"/>
            </a:endParaRPr>
          </a:p>
          <a:p>
            <a:endParaRPr lang="pl-PL" sz="2000" dirty="0" smtClean="0">
              <a:latin typeface="Calibri" panose="020F0502020204030204" pitchFamily="34" charset="0"/>
              <a:hlinkClick r:id="rId5"/>
            </a:endParaRPr>
          </a:p>
          <a:p>
            <a:r>
              <a:rPr lang="pl-PL" sz="2000" dirty="0" smtClean="0">
                <a:latin typeface="Calibri" panose="020F0502020204030204" pitchFamily="34" charset="0"/>
                <a:hlinkClick r:id="rId5"/>
              </a:rPr>
              <a:t>Korpus </a:t>
            </a:r>
            <a:r>
              <a:rPr lang="pl-PL" sz="2000" dirty="0">
                <a:latin typeface="Calibri" panose="020F0502020204030204" pitchFamily="34" charset="0"/>
                <a:hlinkClick r:id="rId5"/>
              </a:rPr>
              <a:t>Solidarności</a:t>
            </a:r>
            <a:endParaRPr lang="pl-PL" sz="2000" dirty="0">
              <a:latin typeface="Calibri" panose="020F0502020204030204" pitchFamily="34" charset="0"/>
            </a:endParaRPr>
          </a:p>
          <a:p>
            <a:r>
              <a:rPr lang="pl-PL" sz="2000" dirty="0">
                <a:latin typeface="Calibri" panose="020F0502020204030204" pitchFamily="34" charset="0"/>
                <a:hlinkClick r:id="rId6"/>
              </a:rPr>
              <a:t>Program Rozwoju Organizacji Obywatelskich</a:t>
            </a:r>
            <a:endParaRPr lang="pl-PL" sz="2000" dirty="0">
              <a:latin typeface="Calibri" panose="020F0502020204030204" pitchFamily="34" charset="0"/>
            </a:endParaRPr>
          </a:p>
          <a:p>
            <a:r>
              <a:rPr lang="pl-PL" sz="2000" dirty="0">
                <a:latin typeface="Calibri" panose="020F0502020204030204" pitchFamily="34" charset="0"/>
                <a:hlinkClick r:id="rId7"/>
              </a:rPr>
              <a:t>Program Wsparcia Rozwoju Organizacji Harcerskich i Skautowych</a:t>
            </a:r>
            <a:endParaRPr lang="pl-PL" sz="2000" dirty="0">
              <a:latin typeface="Calibri" panose="020F0502020204030204" pitchFamily="34" charset="0"/>
            </a:endParaRPr>
          </a:p>
          <a:p>
            <a:r>
              <a:rPr lang="pl-PL" sz="2000" dirty="0">
                <a:latin typeface="Calibri" panose="020F0502020204030204" pitchFamily="34" charset="0"/>
                <a:hlinkClick r:id="rId8"/>
              </a:rPr>
              <a:t>Uniwersytety Ludowe</a:t>
            </a:r>
            <a:endParaRPr lang="pl-PL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46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Podstawowe źródła finansowania</a:t>
            </a:r>
            <a:r>
              <a:rPr lang="pl-PL" sz="3200" dirty="0" smtClean="0">
                <a:solidFill>
                  <a:srgbClr val="0070C0"/>
                </a:solidFill>
              </a:rPr>
              <a:t>:</a:t>
            </a:r>
            <a:endParaRPr lang="pl-PL" sz="3200" dirty="0">
              <a:solidFill>
                <a:srgbClr val="0070C0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500034" y="1357298"/>
            <a:ext cx="8143932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pl-PL" dirty="0" smtClean="0"/>
              <a:t>  </a:t>
            </a:r>
            <a:r>
              <a:rPr lang="pl-PL" sz="2000" dirty="0" smtClean="0">
                <a:latin typeface="Calibri" pitchFamily="34" charset="0"/>
                <a:cs typeface="Calibri" pitchFamily="34" charset="0"/>
              </a:rPr>
              <a:t>Składki członkowskie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pl-PL" sz="2000" dirty="0" smtClean="0">
                <a:latin typeface="Calibri" pitchFamily="34" charset="0"/>
                <a:cs typeface="Calibri" pitchFamily="34" charset="0"/>
              </a:rPr>
              <a:t>  Darowizny (pieniężne i dary rzeczowe)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pl-PL" sz="200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pl-PL" sz="20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Dotacje ze środków publicznych i prywatnych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pl-PL" sz="2000" dirty="0" smtClean="0">
                <a:latin typeface="Calibri" pitchFamily="34" charset="0"/>
                <a:cs typeface="Calibri" pitchFamily="34" charset="0"/>
              </a:rPr>
              <a:t>  Sponsoring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pl-PL" sz="2000" dirty="0" smtClean="0">
                <a:latin typeface="Calibri" pitchFamily="34" charset="0"/>
                <a:cs typeface="Calibri" pitchFamily="34" charset="0"/>
              </a:rPr>
              <a:t>  Odpisy 1% podatku dochodowego od osób fizycznych (organizacje  pożytku   </a:t>
            </a:r>
            <a:br>
              <a:rPr lang="pl-PL" sz="2000" dirty="0" smtClean="0">
                <a:latin typeface="Calibri" pitchFamily="34" charset="0"/>
                <a:cs typeface="Calibri" pitchFamily="34" charset="0"/>
              </a:rPr>
            </a:br>
            <a:r>
              <a:rPr lang="pl-PL" sz="2000" dirty="0" smtClean="0">
                <a:latin typeface="Calibri" pitchFamily="34" charset="0"/>
                <a:cs typeface="Calibri" pitchFamily="34" charset="0"/>
              </a:rPr>
              <a:t>    publicznego)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pl-PL" sz="2000" dirty="0" smtClean="0">
                <a:latin typeface="Calibri" pitchFamily="34" charset="0"/>
                <a:cs typeface="Calibri" pitchFamily="34" charset="0"/>
              </a:rPr>
              <a:t>  Zbiórki publiczne, kampanie społeczne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pl-PL" sz="2000" dirty="0" smtClean="0">
                <a:latin typeface="Calibri" pitchFamily="34" charset="0"/>
                <a:cs typeface="Calibri" pitchFamily="34" charset="0"/>
              </a:rPr>
              <a:t>  Dochody z działalności odpłatnej pożytku publicznego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pl-PL" sz="2000" dirty="0" smtClean="0">
                <a:latin typeface="Calibri" pitchFamily="34" charset="0"/>
                <a:cs typeface="Calibri" pitchFamily="34" charset="0"/>
              </a:rPr>
              <a:t>  Dochody z działalności gospodarczej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pl-PL" sz="2000" dirty="0" smtClean="0">
                <a:latin typeface="Calibri" pitchFamily="34" charset="0"/>
                <a:cs typeface="Calibri" pitchFamily="34" charset="0"/>
              </a:rPr>
              <a:t>  Inne źródła tj. </a:t>
            </a:r>
            <a:r>
              <a:rPr lang="pl-PL" sz="2000" dirty="0" err="1" smtClean="0">
                <a:latin typeface="Calibri" pitchFamily="34" charset="0"/>
                <a:cs typeface="Calibri" pitchFamily="34" charset="0"/>
              </a:rPr>
              <a:t>fundraising</a:t>
            </a:r>
            <a:r>
              <a:rPr lang="pl-PL" sz="2000" dirty="0" smtClean="0">
                <a:latin typeface="Calibri" pitchFamily="34" charset="0"/>
                <a:cs typeface="Calibri" pitchFamily="34" charset="0"/>
              </a:rPr>
              <a:t>, crowdfunding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pl-PL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pl-PL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l-PL" sz="2000" i="1" dirty="0" smtClean="0">
                <a:latin typeface="Calibri" pitchFamily="34" charset="0"/>
                <a:cs typeface="Calibri" pitchFamily="34" charset="0"/>
              </a:rPr>
              <a:t>Praca społeczna i wolontariat</a:t>
            </a:r>
            <a:endParaRPr lang="pl-PL" sz="2000" i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24" y="5643578"/>
            <a:ext cx="51276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683568" y="764704"/>
            <a:ext cx="784887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Państwowy </a:t>
            </a:r>
            <a:r>
              <a:rPr lang="pl-PL" sz="2000" b="1" dirty="0">
                <a:solidFill>
                  <a:srgbClr val="0070C0"/>
                </a:solidFill>
                <a:latin typeface="Calibri" panose="020F0502020204030204" pitchFamily="34" charset="0"/>
              </a:rPr>
              <a:t>Fundusz Rehabilitacji Osób Niepełnosprawnych </a:t>
            </a:r>
            <a:r>
              <a:rPr lang="pl-PL" sz="2000" dirty="0" smtClean="0">
                <a:latin typeface="Calibri" panose="020F0502020204030204" pitchFamily="34" charset="0"/>
              </a:rPr>
              <a:t>ogłasza co najmniej </a:t>
            </a:r>
            <a:r>
              <a:rPr lang="pl-PL" sz="2000" dirty="0">
                <a:latin typeface="Calibri" panose="020F0502020204030204" pitchFamily="34" charset="0"/>
              </a:rPr>
              <a:t>kilka razy w ciągu roku konkursy na dofinansowanie szeregu działań na rzecz osób niepełnoprawnych </a:t>
            </a:r>
            <a:r>
              <a:rPr lang="pl-PL" sz="2000" dirty="0" smtClean="0">
                <a:latin typeface="Calibri" panose="020F0502020204030204" pitchFamily="34" charset="0"/>
              </a:rPr>
              <a:t>w zakresie </a:t>
            </a:r>
            <a:r>
              <a:rPr lang="pl-PL" sz="2000" dirty="0">
                <a:latin typeface="Calibri" panose="020F0502020204030204" pitchFamily="34" charset="0"/>
              </a:rPr>
              <a:t>m.in. szkolenia trenerów pracy, kampanii informacyjnych, szkoleń dla przedstawicieli </a:t>
            </a:r>
            <a:r>
              <a:rPr lang="pl-PL" sz="2000" dirty="0" smtClean="0">
                <a:latin typeface="Calibri" panose="020F0502020204030204" pitchFamily="34" charset="0"/>
              </a:rPr>
              <a:t>NGO </a:t>
            </a:r>
            <a:r>
              <a:rPr lang="pl-PL" sz="2000" dirty="0">
                <a:latin typeface="Calibri" panose="020F0502020204030204" pitchFamily="34" charset="0"/>
              </a:rPr>
              <a:t>działających na rzecz ON w zakresie aktualnych przepisów, zmian </a:t>
            </a:r>
            <a:r>
              <a:rPr lang="pl-PL" sz="2000" dirty="0" err="1">
                <a:latin typeface="Calibri" panose="020F0502020204030204" pitchFamily="34" charset="0"/>
              </a:rPr>
              <a:t>itp</a:t>
            </a:r>
            <a:r>
              <a:rPr lang="pl-PL" sz="2000" dirty="0">
                <a:latin typeface="Calibri" panose="020F0502020204030204" pitchFamily="34" charset="0"/>
              </a:rPr>
              <a:t>, wsparcia osób z określonym rodzajem </a:t>
            </a:r>
            <a:r>
              <a:rPr lang="pl-PL" sz="2000" dirty="0" smtClean="0">
                <a:latin typeface="Calibri" panose="020F0502020204030204" pitchFamily="34" charset="0"/>
              </a:rPr>
              <a:t>niepełnosprawności. </a:t>
            </a:r>
            <a:r>
              <a:rPr lang="pl-PL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http://bip.pfron.org.pl </a:t>
            </a:r>
            <a:endParaRPr lang="pl-PL" sz="2000" dirty="0">
              <a:solidFill>
                <a:schemeClr val="accent2">
                  <a:lumMod val="60000"/>
                  <a:lumOff val="4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45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26790" y="764704"/>
            <a:ext cx="8136904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2. Konkursy </a:t>
            </a:r>
            <a:r>
              <a:rPr lang="pl-PL" sz="2400" b="1" dirty="0">
                <a:solidFill>
                  <a:srgbClr val="0070C0"/>
                </a:solidFill>
                <a:latin typeface="Calibri" panose="020F0502020204030204" pitchFamily="34" charset="0"/>
              </a:rPr>
              <a:t>urzędów </a:t>
            </a:r>
            <a:r>
              <a:rPr lang="pl-PL" sz="24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marszałkowskich </a:t>
            </a:r>
          </a:p>
          <a:p>
            <a:endParaRPr lang="pl-PL" sz="2000" dirty="0" smtClean="0">
              <a:latin typeface="Calibri" panose="020F0502020204030204" pitchFamily="34" charset="0"/>
            </a:endParaRPr>
          </a:p>
          <a:p>
            <a:r>
              <a:rPr lang="pl-PL" sz="2000" dirty="0" smtClean="0">
                <a:latin typeface="Calibri" panose="020F0502020204030204" pitchFamily="34" charset="0"/>
              </a:rPr>
              <a:t>W </a:t>
            </a:r>
            <a:r>
              <a:rPr lang="pl-PL" sz="2000" dirty="0">
                <a:latin typeface="Calibri" panose="020F0502020204030204" pitchFamily="34" charset="0"/>
              </a:rPr>
              <a:t>przypadku urzędów marszałkowskich najczęściej konkursy na dany rok </a:t>
            </a:r>
            <a:r>
              <a:rPr lang="pl-PL" sz="2000" dirty="0" smtClean="0">
                <a:latin typeface="Calibri" panose="020F0502020204030204" pitchFamily="34" charset="0"/>
              </a:rPr>
              <a:t>ogłaszane </a:t>
            </a:r>
            <a:r>
              <a:rPr lang="pl-PL" sz="2000" dirty="0">
                <a:latin typeface="Calibri" panose="020F0502020204030204" pitchFamily="34" charset="0"/>
              </a:rPr>
              <a:t>są pod koniec roku </a:t>
            </a:r>
            <a:r>
              <a:rPr lang="pl-PL" sz="2000" dirty="0" smtClean="0">
                <a:latin typeface="Calibri" panose="020F0502020204030204" pitchFamily="34" charset="0"/>
              </a:rPr>
              <a:t>poprzedniego.  Najczęściej zadania te mają </a:t>
            </a:r>
            <a:r>
              <a:rPr lang="pl-PL" sz="2000" dirty="0">
                <a:latin typeface="Calibri" panose="020F0502020204030204" pitchFamily="34" charset="0"/>
              </a:rPr>
              <a:t>regionalny zasięg. </a:t>
            </a:r>
            <a:r>
              <a:rPr lang="pl-PL" sz="2000" dirty="0" smtClean="0">
                <a:latin typeface="Calibri" panose="020F0502020204030204" pitchFamily="34" charset="0"/>
              </a:rPr>
              <a:t>Ogłoszenia </a:t>
            </a:r>
            <a:r>
              <a:rPr lang="pl-PL" sz="2000" dirty="0">
                <a:latin typeface="Calibri" panose="020F0502020204030204" pitchFamily="34" charset="0"/>
              </a:rPr>
              <a:t>o konkursach umieszczane są w </a:t>
            </a:r>
            <a:r>
              <a:rPr lang="pl-PL" sz="2000" dirty="0" err="1">
                <a:latin typeface="Calibri" panose="020F0502020204030204" pitchFamily="34" charset="0"/>
              </a:rPr>
              <a:t>BIPie</a:t>
            </a:r>
            <a:r>
              <a:rPr lang="pl-PL" sz="2000" dirty="0">
                <a:latin typeface="Calibri" panose="020F0502020204030204" pitchFamily="34" charset="0"/>
              </a:rPr>
              <a:t> danego urzędu. Co do zasady każdy </a:t>
            </a:r>
            <a:r>
              <a:rPr lang="pl-PL" sz="2000" dirty="0" smtClean="0">
                <a:latin typeface="Calibri" panose="020F0502020204030204" pitchFamily="34" charset="0"/>
              </a:rPr>
              <a:t>departament ogłasza </a:t>
            </a:r>
            <a:r>
              <a:rPr lang="pl-PL" sz="2000" dirty="0">
                <a:latin typeface="Calibri" panose="020F0502020204030204" pitchFamily="34" charset="0"/>
              </a:rPr>
              <a:t>konkursy w zakresie realizacji zadań publicznych dla siebie </a:t>
            </a:r>
            <a:r>
              <a:rPr lang="pl-PL" sz="2000" dirty="0" smtClean="0">
                <a:latin typeface="Calibri" panose="020F0502020204030204" pitchFamily="34" charset="0"/>
              </a:rPr>
              <a:t>właściwych – tych konkursów jest kilkanaście w roku budżetowym. Dla </a:t>
            </a:r>
            <a:r>
              <a:rPr lang="pl-PL" sz="2000" dirty="0">
                <a:latin typeface="Calibri" panose="020F0502020204030204" pitchFamily="34" charset="0"/>
              </a:rPr>
              <a:t>przykładu: informacje o konkursach Urzędu Marszałkowskiego Województwa </a:t>
            </a:r>
            <a:r>
              <a:rPr lang="pl-PL" sz="2000" dirty="0" smtClean="0">
                <a:latin typeface="Calibri" panose="020F0502020204030204" pitchFamily="34" charset="0"/>
              </a:rPr>
              <a:t>Kujawsko-Pomorskiego znajdują </a:t>
            </a:r>
            <a:r>
              <a:rPr lang="pl-PL" sz="2000" dirty="0">
                <a:latin typeface="Calibri" panose="020F0502020204030204" pitchFamily="34" charset="0"/>
              </a:rPr>
              <a:t>się tutaj: </a:t>
            </a:r>
            <a:r>
              <a:rPr lang="pl-PL" sz="2000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https</a:t>
            </a:r>
            <a:r>
              <a:rPr lang="pl-PL" sz="2000" u="sng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://</a:t>
            </a:r>
            <a:r>
              <a:rPr lang="pl-PL" sz="2000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ngo.kujawsko-pomorskie.pl</a:t>
            </a:r>
            <a:endParaRPr lang="pl-PL" sz="2000" u="sng" dirty="0">
              <a:solidFill>
                <a:schemeClr val="accent2">
                  <a:lumMod val="60000"/>
                  <a:lumOff val="4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60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99592" y="548680"/>
            <a:ext cx="7458622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3. Konkursy </a:t>
            </a:r>
            <a:r>
              <a:rPr lang="pl-PL" sz="2400" b="1" dirty="0">
                <a:solidFill>
                  <a:srgbClr val="0070C0"/>
                </a:solidFill>
                <a:latin typeface="Calibri" panose="020F0502020204030204" pitchFamily="34" charset="0"/>
              </a:rPr>
              <a:t>starostw </a:t>
            </a:r>
            <a:r>
              <a:rPr lang="pl-PL" sz="24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powiatowych</a:t>
            </a:r>
          </a:p>
          <a:p>
            <a:r>
              <a:rPr lang="pl-PL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pl-PL" sz="2000" dirty="0" smtClean="0">
                <a:latin typeface="Calibri" panose="020F0502020204030204" pitchFamily="34" charset="0"/>
              </a:rPr>
              <a:t>Powiatowe </a:t>
            </a:r>
            <a:r>
              <a:rPr lang="pl-PL" sz="2000" dirty="0">
                <a:latin typeface="Calibri" panose="020F0502020204030204" pitchFamily="34" charset="0"/>
              </a:rPr>
              <a:t>konkursy, podobnie jak pozostałe ogłaszane przez jednostki samorządu terytorialnego, uruchamiane są pod koniec roku </a:t>
            </a:r>
            <a:r>
              <a:rPr lang="pl-PL" sz="2000" dirty="0" smtClean="0">
                <a:latin typeface="Calibri" panose="020F0502020204030204" pitchFamily="34" charset="0"/>
              </a:rPr>
              <a:t>lub </a:t>
            </a:r>
            <a:r>
              <a:rPr lang="pl-PL" sz="2000" dirty="0">
                <a:latin typeface="Calibri" panose="020F0502020204030204" pitchFamily="34" charset="0"/>
              </a:rPr>
              <a:t>na początku </a:t>
            </a:r>
            <a:r>
              <a:rPr lang="pl-PL" sz="2000" dirty="0" smtClean="0">
                <a:latin typeface="Calibri" panose="020F0502020204030204" pitchFamily="34" charset="0"/>
              </a:rPr>
              <a:t>roku. </a:t>
            </a:r>
            <a:r>
              <a:rPr lang="pl-PL" sz="2000" dirty="0">
                <a:latin typeface="Calibri" panose="020F0502020204030204" pitchFamily="34" charset="0"/>
              </a:rPr>
              <a:t>Informacji szukać trzeba przede wszystkim w </a:t>
            </a:r>
            <a:r>
              <a:rPr lang="pl-PL" sz="2000" dirty="0" smtClean="0">
                <a:latin typeface="Calibri" panose="020F0502020204030204" pitchFamily="34" charset="0"/>
              </a:rPr>
              <a:t>BIP starostw.  Otwarty konkurs ofert ogłaszany przez powiat toruński znajduje się na stronie</a:t>
            </a:r>
            <a:r>
              <a:rPr lang="pl-PL" sz="2000" dirty="0">
                <a:latin typeface="Calibri" panose="020F0502020204030204" pitchFamily="34" charset="0"/>
              </a:rPr>
              <a:t>: </a:t>
            </a:r>
            <a:r>
              <a:rPr lang="pl-PL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https://www.powiattorunski.pl/8186,aktualnosci</a:t>
            </a:r>
          </a:p>
        </p:txBody>
      </p:sp>
      <p:sp>
        <p:nvSpPr>
          <p:cNvPr id="3" name="Prostokąt 2"/>
          <p:cNvSpPr/>
          <p:nvPr/>
        </p:nvSpPr>
        <p:spPr>
          <a:xfrm>
            <a:off x="899592" y="3525877"/>
            <a:ext cx="67687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4. Konkursy </a:t>
            </a:r>
            <a:r>
              <a:rPr lang="pl-PL" sz="2000" b="1" dirty="0">
                <a:solidFill>
                  <a:srgbClr val="0070C0"/>
                </a:solidFill>
                <a:latin typeface="Calibri" panose="020F0502020204030204" pitchFamily="34" charset="0"/>
              </a:rPr>
              <a:t>urzędów miast i gmin, urzędów gmin </a:t>
            </a:r>
            <a:r>
              <a:rPr lang="pl-PL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oraz urzędów miejskich</a:t>
            </a:r>
            <a:r>
              <a:rPr lang="pl-PL" sz="2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.  </a:t>
            </a:r>
          </a:p>
          <a:p>
            <a:r>
              <a:rPr lang="pl-PL" sz="2000" dirty="0" smtClean="0">
                <a:latin typeface="Calibri" panose="020F0502020204030204" pitchFamily="34" charset="0"/>
              </a:rPr>
              <a:t>Tutaj </a:t>
            </a:r>
            <a:r>
              <a:rPr lang="pl-PL" sz="2000" dirty="0">
                <a:latin typeface="Calibri" panose="020F0502020204030204" pitchFamily="34" charset="0"/>
              </a:rPr>
              <a:t>środki są nieco mniejsze niż w przypadku innych </a:t>
            </a:r>
            <a:r>
              <a:rPr lang="pl-PL" sz="2000" dirty="0" err="1">
                <a:latin typeface="Calibri" panose="020F0502020204030204" pitchFamily="34" charset="0"/>
              </a:rPr>
              <a:t>grantodawców</a:t>
            </a:r>
            <a:r>
              <a:rPr lang="pl-PL" sz="2000" dirty="0">
                <a:latin typeface="Calibri" panose="020F0502020204030204" pitchFamily="34" charset="0"/>
              </a:rPr>
              <a:t>, jednakże pozwalają na sfinansowanie niewielkich inicjatyw (lub dofinansowanie tych większych) </a:t>
            </a:r>
            <a:r>
              <a:rPr lang="pl-PL" sz="2000" dirty="0" smtClean="0">
                <a:latin typeface="Calibri" panose="020F0502020204030204" pitchFamily="34" charset="0"/>
              </a:rPr>
              <a:t/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w </a:t>
            </a:r>
            <a:r>
              <a:rPr lang="pl-PL" sz="2000" dirty="0">
                <a:latin typeface="Calibri" panose="020F0502020204030204" pitchFamily="34" charset="0"/>
              </a:rPr>
              <a:t>skali lokalnej. </a:t>
            </a:r>
          </a:p>
        </p:txBody>
      </p:sp>
    </p:spTree>
    <p:extLst>
      <p:ext uri="{BB962C8B-B14F-4D97-AF65-F5344CB8AC3E}">
        <p14:creationId xmlns:p14="http://schemas.microsoft.com/office/powerpoint/2010/main" val="18440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57224" y="714356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II. Krajowe </a:t>
            </a:r>
            <a:r>
              <a:rPr lang="pl-PL" sz="2400" b="1" dirty="0">
                <a:solidFill>
                  <a:srgbClr val="0070C0"/>
                </a:solidFill>
                <a:latin typeface="Calibri" panose="020F0502020204030204" pitchFamily="34" charset="0"/>
              </a:rPr>
              <a:t>źródła </a:t>
            </a:r>
            <a:r>
              <a:rPr lang="pl-PL" sz="24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prywatne</a:t>
            </a:r>
          </a:p>
          <a:p>
            <a:endParaRPr lang="pl-PL" sz="2400" dirty="0">
              <a:latin typeface="Calibri" panose="020F050202020403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755576" y="1340768"/>
            <a:ext cx="74168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>
                <a:latin typeface="Calibri" panose="020F0502020204030204" pitchFamily="34" charset="0"/>
              </a:rPr>
              <a:t>W przypadku samorządów sprawa jest w miarę uregulowana, tj. konkursy najczęściej ogłaszane są w oparciu o ustawę o pożytku i w oparciu o wzory wynikające z rozporządzeń. W przypadku firm modele i podejścia mamy </a:t>
            </a:r>
            <a:r>
              <a:rPr lang="pl-PL" sz="2000" dirty="0" smtClean="0">
                <a:latin typeface="Calibri" panose="020F0502020204030204" pitchFamily="34" charset="0"/>
              </a:rPr>
              <a:t>różne. </a:t>
            </a:r>
            <a:endParaRPr lang="pl-PL" sz="2000" dirty="0">
              <a:latin typeface="Calibri" panose="020F0502020204030204" pitchFamily="34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755576" y="2852936"/>
            <a:ext cx="748883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>
                <a:latin typeface="Calibri" panose="020F0502020204030204" pitchFamily="34" charset="0"/>
              </a:rPr>
              <a:t>Tutaj warto zwracać uwagę na fundacje działające przy bankach i korporacjach, które często oferują dofinansowanie projektów dla innych organizacji pozarządowych, a także inne organizacje, które wspierają finansowo działania organizacji mniejszych. Wymienić należy m. in. następujące podmioty:</a:t>
            </a:r>
          </a:p>
        </p:txBody>
      </p:sp>
    </p:spTree>
    <p:extLst>
      <p:ext uri="{BB962C8B-B14F-4D97-AF65-F5344CB8AC3E}">
        <p14:creationId xmlns:p14="http://schemas.microsoft.com/office/powerpoint/2010/main" val="331021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571472" y="620688"/>
            <a:ext cx="771530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1. Dotacje przyznawane przez fundacje</a:t>
            </a:r>
          </a:p>
          <a:p>
            <a:endParaRPr lang="pl-PL" dirty="0" smtClean="0"/>
          </a:p>
          <a:p>
            <a:r>
              <a:rPr lang="pl-PL" dirty="0" smtClean="0">
                <a:latin typeface="Calibri" panose="020F0502020204030204" pitchFamily="34" charset="0"/>
              </a:rPr>
              <a:t>W zdecydowanej większości fundusze tworzone przez firmy działające w obrębie wyodrębnionych struktur prawnych. Najczęściej do obsługi całego procesu dotacyjnego  firmy powołują fundacje. </a:t>
            </a:r>
          </a:p>
          <a:p>
            <a:r>
              <a:rPr lang="pl-PL" dirty="0" smtClean="0">
                <a:latin typeface="Calibri" panose="020F0502020204030204" pitchFamily="34" charset="0"/>
              </a:rPr>
              <a:t>Mamy kilkanaście fundacji bankowych oraz  ubezpieczeniowych:</a:t>
            </a:r>
          </a:p>
          <a:p>
            <a:r>
              <a:rPr lang="pl-PL" dirty="0" smtClean="0">
                <a:latin typeface="Calibri" panose="020F0502020204030204" pitchFamily="34" charset="0"/>
                <a:hlinkClick r:id="rId2"/>
              </a:rPr>
              <a:t>Fundacja Banku Ochrony </a:t>
            </a:r>
            <a:r>
              <a:rPr lang="pl-PL" dirty="0" smtClean="0">
                <a:solidFill>
                  <a:srgbClr val="FF0000"/>
                </a:solidFill>
                <a:latin typeface="Calibri" panose="020F0502020204030204" pitchFamily="34" charset="0"/>
                <a:hlinkClick r:id="rId2"/>
              </a:rPr>
              <a:t>Środowiska</a:t>
            </a:r>
            <a:r>
              <a:rPr lang="pl-PL" dirty="0" smtClean="0">
                <a:solidFill>
                  <a:srgbClr val="FF0000"/>
                </a:solidFill>
                <a:latin typeface="Calibri" panose="020F0502020204030204" pitchFamily="34" charset="0"/>
              </a:rPr>
              <a:t>, </a:t>
            </a:r>
          </a:p>
          <a:p>
            <a:r>
              <a:rPr lang="pl-PL" dirty="0" smtClean="0">
                <a:latin typeface="Calibri" panose="020F0502020204030204" pitchFamily="34" charset="0"/>
                <a:hlinkClick r:id="rId3"/>
              </a:rPr>
              <a:t>Fundacja BGK</a:t>
            </a:r>
            <a:r>
              <a:rPr lang="pl-PL" dirty="0" smtClean="0">
                <a:solidFill>
                  <a:srgbClr val="FF0000"/>
                </a:solidFill>
                <a:latin typeface="Calibri" panose="020F0502020204030204" pitchFamily="34" charset="0"/>
              </a:rPr>
              <a:t>,</a:t>
            </a:r>
            <a:r>
              <a:rPr lang="pl-PL" dirty="0" smtClean="0">
                <a:latin typeface="Calibri" panose="020F0502020204030204" pitchFamily="34" charset="0"/>
              </a:rPr>
              <a:t> </a:t>
            </a:r>
          </a:p>
          <a:p>
            <a:r>
              <a:rPr lang="pl-PL" dirty="0" smtClean="0">
                <a:latin typeface="Calibri" panose="020F0502020204030204" pitchFamily="34" charset="0"/>
                <a:hlinkClick r:id="rId4"/>
              </a:rPr>
              <a:t>Fundacja im. </a:t>
            </a:r>
            <a:r>
              <a:rPr lang="pl-PL" dirty="0" err="1" smtClean="0">
                <a:latin typeface="Calibri" panose="020F0502020204030204" pitchFamily="34" charset="0"/>
                <a:hlinkClick r:id="rId4"/>
              </a:rPr>
              <a:t>dr</a:t>
            </a:r>
            <a:r>
              <a:rPr lang="pl-PL" dirty="0" smtClean="0">
                <a:latin typeface="Calibri" panose="020F0502020204030204" pitchFamily="34" charset="0"/>
                <a:hlinkClick r:id="rId4"/>
              </a:rPr>
              <a:t>. M. </a:t>
            </a:r>
            <a:r>
              <a:rPr lang="pl-PL" dirty="0" err="1" smtClean="0">
                <a:latin typeface="Calibri" panose="020F0502020204030204" pitchFamily="34" charset="0"/>
                <a:hlinkClick r:id="rId4"/>
              </a:rPr>
              <a:t>Kantona</a:t>
            </a:r>
            <a:r>
              <a:rPr lang="pl-PL" dirty="0" smtClean="0">
                <a:solidFill>
                  <a:srgbClr val="FF0000"/>
                </a:solidFill>
                <a:latin typeface="Calibri" panose="020F0502020204030204" pitchFamily="34" charset="0"/>
              </a:rPr>
              <a:t>, </a:t>
            </a:r>
          </a:p>
          <a:p>
            <a:r>
              <a:rPr lang="pl-PL" dirty="0" smtClean="0">
                <a:latin typeface="Calibri" panose="020F0502020204030204" pitchFamily="34" charset="0"/>
                <a:hlinkClick r:id="rId5"/>
              </a:rPr>
              <a:t>Fundacja ING Dzieciom</a:t>
            </a:r>
            <a:r>
              <a:rPr lang="pl-PL" dirty="0" smtClean="0">
                <a:solidFill>
                  <a:srgbClr val="FF0000"/>
                </a:solidFill>
                <a:latin typeface="Calibri" panose="020F0502020204030204" pitchFamily="34" charset="0"/>
              </a:rPr>
              <a:t>, </a:t>
            </a:r>
          </a:p>
          <a:p>
            <a:r>
              <a:rPr lang="pl-PL" dirty="0" smtClean="0">
                <a:latin typeface="Calibri" panose="020F0502020204030204" pitchFamily="34" charset="0"/>
                <a:hlinkClick r:id="rId6"/>
              </a:rPr>
              <a:t>Fundacja Kronenberga przy Citi Handlowy</a:t>
            </a:r>
            <a:r>
              <a:rPr lang="pl-PL" dirty="0" smtClean="0">
                <a:solidFill>
                  <a:srgbClr val="FF0000"/>
                </a:solidFill>
                <a:latin typeface="Calibri" panose="020F0502020204030204" pitchFamily="34" charset="0"/>
              </a:rPr>
              <a:t>,</a:t>
            </a:r>
            <a:r>
              <a:rPr lang="pl-PL" dirty="0" smtClean="0">
                <a:latin typeface="Calibri" panose="020F0502020204030204" pitchFamily="34" charset="0"/>
              </a:rPr>
              <a:t> </a:t>
            </a:r>
          </a:p>
          <a:p>
            <a:r>
              <a:rPr lang="pl-PL" dirty="0" smtClean="0">
                <a:latin typeface="Calibri" panose="020F0502020204030204" pitchFamily="34" charset="0"/>
                <a:hlinkClick r:id="rId7"/>
              </a:rPr>
              <a:t>Fundacja mBanku</a:t>
            </a:r>
            <a:r>
              <a:rPr lang="pl-PL" dirty="0" smtClean="0">
                <a:latin typeface="Calibri" panose="020F0502020204030204" pitchFamily="34" charset="0"/>
              </a:rPr>
              <a:t>, </a:t>
            </a:r>
            <a:r>
              <a:rPr lang="pl-PL" dirty="0" smtClean="0">
                <a:latin typeface="Calibri" panose="020F0502020204030204" pitchFamily="34" charset="0"/>
                <a:hlinkClick r:id="rId8"/>
              </a:rPr>
              <a:t>Fundacja Narodowego Banku Polskiego</a:t>
            </a:r>
            <a:r>
              <a:rPr lang="pl-PL" dirty="0" smtClean="0">
                <a:latin typeface="Calibri" panose="020F0502020204030204" pitchFamily="34" charset="0"/>
              </a:rPr>
              <a:t> </a:t>
            </a:r>
            <a:r>
              <a:rPr lang="pl-PL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i</a:t>
            </a:r>
            <a:r>
              <a:rPr lang="pl-PL" dirty="0" smtClean="0">
                <a:latin typeface="Calibri" panose="020F0502020204030204" pitchFamily="34" charset="0"/>
              </a:rPr>
              <a:t> </a:t>
            </a:r>
            <a:r>
              <a:rPr lang="pl-PL" dirty="0" smtClean="0">
                <a:latin typeface="Calibri" panose="020F0502020204030204" pitchFamily="34" charset="0"/>
                <a:hlinkClick r:id="rId9"/>
              </a:rPr>
              <a:t>Fundacja PKO Banku Polskiego</a:t>
            </a:r>
            <a:r>
              <a:rPr lang="pl-PL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. </a:t>
            </a:r>
          </a:p>
          <a:p>
            <a:r>
              <a:rPr lang="pl-PL" dirty="0" smtClean="0">
                <a:latin typeface="Calibri" panose="020F0502020204030204" pitchFamily="34" charset="0"/>
                <a:hlinkClick r:id="rId10"/>
              </a:rPr>
              <a:t>Fundacja PZU</a:t>
            </a:r>
            <a:r>
              <a:rPr lang="pl-PL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pl-PL" dirty="0" smtClean="0">
                <a:latin typeface="Calibri" panose="020F0502020204030204" pitchFamily="34" charset="0"/>
                <a:hlinkClick r:id="rId11"/>
              </a:rPr>
              <a:t>Fundację PGE</a:t>
            </a:r>
            <a:r>
              <a:rPr lang="pl-PL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,</a:t>
            </a:r>
            <a:r>
              <a:rPr lang="pl-PL" dirty="0" smtClean="0">
                <a:latin typeface="Calibri" panose="020F0502020204030204" pitchFamily="34" charset="0"/>
              </a:rPr>
              <a:t> </a:t>
            </a:r>
            <a:r>
              <a:rPr lang="pl-PL" dirty="0" smtClean="0">
                <a:latin typeface="Calibri" panose="020F0502020204030204" pitchFamily="34" charset="0"/>
                <a:hlinkClick r:id="rId12"/>
              </a:rPr>
              <a:t>Fundację PGNIG SA im. Ignacego Łukasiewicza</a:t>
            </a:r>
            <a:r>
              <a:rPr lang="pl-PL" dirty="0" smtClean="0">
                <a:solidFill>
                  <a:srgbClr val="FF0000"/>
                </a:solidFill>
                <a:latin typeface="Calibri" panose="020F0502020204030204" pitchFamily="34" charset="0"/>
              </a:rPr>
              <a:t>,</a:t>
            </a:r>
            <a:r>
              <a:rPr lang="pl-PL" dirty="0" smtClean="0">
                <a:latin typeface="Calibri" panose="020F0502020204030204" pitchFamily="34" charset="0"/>
              </a:rPr>
              <a:t> </a:t>
            </a:r>
            <a:r>
              <a:rPr lang="pl-PL" dirty="0" smtClean="0">
                <a:latin typeface="Calibri" panose="020F0502020204030204" pitchFamily="34" charset="0"/>
                <a:hlinkClick r:id="rId13"/>
              </a:rPr>
              <a:t>Fundacja Tauron</a:t>
            </a:r>
            <a:r>
              <a:rPr lang="pl-PL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.</a:t>
            </a:r>
            <a:r>
              <a:rPr lang="pl-PL" dirty="0" smtClean="0">
                <a:latin typeface="Calibri" panose="020F0502020204030204" pitchFamily="34" charset="0"/>
              </a:rPr>
              <a:t> </a:t>
            </a:r>
          </a:p>
          <a:p>
            <a:r>
              <a:rPr lang="pl-PL" dirty="0" smtClean="0">
                <a:latin typeface="Calibri" panose="020F0502020204030204" pitchFamily="34" charset="0"/>
              </a:rPr>
              <a:t>Fundacja może być powołana przez osobę prawną (stowarzyszenie nie), </a:t>
            </a:r>
            <a:br>
              <a:rPr lang="pl-PL" dirty="0" smtClean="0">
                <a:latin typeface="Calibri" panose="020F0502020204030204" pitchFamily="34" charset="0"/>
              </a:rPr>
            </a:br>
            <a:r>
              <a:rPr lang="pl-PL" dirty="0" smtClean="0">
                <a:latin typeface="Calibri" panose="020F0502020204030204" pitchFamily="34" charset="0"/>
              </a:rPr>
              <a:t>a ponadto w  przypadku fundacji fundator ma praktycznie nieograniczone możliwości wpływu na planowanie działań (w zależności od statutu).</a:t>
            </a:r>
            <a:endParaRPr lang="pl-PL" dirty="0">
              <a:latin typeface="Calibri" panose="020F0502020204030204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607" y="5805264"/>
            <a:ext cx="51276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607" y="5805264"/>
            <a:ext cx="51276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rostokąt 2"/>
          <p:cNvSpPr/>
          <p:nvPr/>
        </p:nvSpPr>
        <p:spPr>
          <a:xfrm>
            <a:off x="628750" y="613867"/>
            <a:ext cx="7824428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2. Dotacje przez inne podmioty</a:t>
            </a:r>
          </a:p>
          <a:p>
            <a:endParaRPr lang="pl-PL" sz="2000" dirty="0" smtClean="0">
              <a:latin typeface="Calibri" panose="020F0502020204030204" pitchFamily="34" charset="0"/>
            </a:endParaRPr>
          </a:p>
          <a:p>
            <a:r>
              <a:rPr lang="pl-PL" sz="2000" dirty="0" smtClean="0">
                <a:latin typeface="Calibri" panose="020F0502020204030204" pitchFamily="34" charset="0"/>
              </a:rPr>
              <a:t>Henkel Polska Sp. z o.o. oraz drogerie Rossmann działają we współpracy z Fundacją Nasza Ziemia w ramach konkursu </a:t>
            </a:r>
            <a:r>
              <a:rPr lang="pl-PL" sz="2000" dirty="0" err="1" smtClean="0">
                <a:latin typeface="Calibri" panose="020F0502020204030204" pitchFamily="34" charset="0"/>
                <a:hlinkClick r:id="rId3"/>
              </a:rPr>
              <a:t>Ekoodkrywcy</a:t>
            </a:r>
            <a:r>
              <a:rPr lang="pl-PL" sz="2000" dirty="0" smtClean="0">
                <a:latin typeface="Calibri" panose="020F0502020204030204" pitchFamily="34" charset="0"/>
              </a:rPr>
              <a:t>, a TESCO przy programie </a:t>
            </a:r>
            <a:r>
              <a:rPr lang="pl-PL" sz="2000" dirty="0" smtClean="0">
                <a:latin typeface="Calibri" panose="020F0502020204030204" pitchFamily="34" charset="0"/>
                <a:hlinkClick r:id="rId4"/>
              </a:rPr>
              <a:t>“Decydujesz, Pomagamy”</a:t>
            </a:r>
            <a:r>
              <a:rPr lang="pl-PL" sz="2000" dirty="0" smtClean="0">
                <a:latin typeface="Calibri" panose="020F0502020204030204" pitchFamily="34" charset="0"/>
              </a:rPr>
              <a:t> współpracuje z fundacją Pracownia Badań i Innowacji Społecznych “Stocznia”. Część konkursów obsługują firmy.   Część firm ani nie powołuje odrębnego podmiotu, ani nie korzysta z usług zewnętrznych. Takim przykładem jest bank </a:t>
            </a:r>
            <a:r>
              <a:rPr lang="pl-PL" sz="2000" dirty="0" smtClean="0">
                <a:latin typeface="Calibri" panose="020F0502020204030204" pitchFamily="34" charset="0"/>
                <a:hlinkClick r:id="rId5"/>
              </a:rPr>
              <a:t>Credit Agricole</a:t>
            </a:r>
            <a:r>
              <a:rPr lang="pl-PL" sz="2000" dirty="0" smtClean="0">
                <a:latin typeface="Calibri" panose="020F0502020204030204" pitchFamily="34" charset="0"/>
              </a:rPr>
              <a:t>.</a:t>
            </a:r>
            <a:endParaRPr lang="pl-PL" sz="2000" dirty="0">
              <a:latin typeface="Calibri" panose="020F0502020204030204" pitchFamily="34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746101" y="4271167"/>
            <a:ext cx="72800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Przykładowe źródła dotacji dla NGO</a:t>
            </a:r>
            <a:endParaRPr lang="pl-PL" sz="20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755576" y="4669238"/>
            <a:ext cx="41083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u="sng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http://www.eurodesk.pl/granty/wszystkie</a:t>
            </a:r>
          </a:p>
        </p:txBody>
      </p:sp>
      <p:sp>
        <p:nvSpPr>
          <p:cNvPr id="8" name="Prostokąt 7"/>
          <p:cNvSpPr/>
          <p:nvPr/>
        </p:nvSpPr>
        <p:spPr>
          <a:xfrm>
            <a:off x="755576" y="5432623"/>
            <a:ext cx="34120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u="sng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http://www.ebib.pl/?page_id=905</a:t>
            </a:r>
          </a:p>
        </p:txBody>
      </p:sp>
      <p:sp>
        <p:nvSpPr>
          <p:cNvPr id="9" name="Prostokąt 8"/>
          <p:cNvSpPr/>
          <p:nvPr/>
        </p:nvSpPr>
        <p:spPr>
          <a:xfrm>
            <a:off x="755576" y="5085184"/>
            <a:ext cx="21208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https://www.ngo.pl/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628749" y="3229968"/>
            <a:ext cx="4262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>
                <a:latin typeface="Calibri" panose="020F0502020204030204" pitchFamily="34" charset="0"/>
              </a:rPr>
              <a:t>Ambasady  i fundacje międzynarodowe</a:t>
            </a:r>
            <a:endParaRPr lang="pl-PL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700808"/>
            <a:ext cx="8003232" cy="230425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2000" dirty="0" smtClean="0">
                <a:latin typeface="Calibri" panose="020F0502020204030204" pitchFamily="34" charset="0"/>
              </a:rPr>
              <a:t>Stowarzyszenia mogą częściowo oprzeć swoje finanse na składkach członkowskich – obowiązkowych wpłatach członków. Zbieranie składek jest obowiązkiem stowarzyszeń, choć prawo nie przewiduje sankcji wobec tych, które tego nie robią. Informacje o sposobie uzyskiwania składek członkowskich (kto ustala, określa wysokość i je zbiera itp.) muszą być umieszczone w statucie stowarzyszenia.</a:t>
            </a:r>
            <a:endParaRPr lang="pl-PL" sz="2000" dirty="0">
              <a:latin typeface="Calibri" panose="020F0502020204030204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776864" cy="1143000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Składki członkowskie</a:t>
            </a:r>
            <a:endParaRPr lang="pl-PL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3225" y="5589240"/>
            <a:ext cx="51276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628800"/>
            <a:ext cx="7746084" cy="3240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 smtClean="0">
                <a:latin typeface="Calibri" panose="020F0502020204030204" pitchFamily="34" charset="0"/>
              </a:rPr>
              <a:t>Każde zarejestrowane stowarzyszenie lub fundacja (a także m.in. tzw. organizacje kościelne) mogą otrzymywać darowizny na dowolne działania – w formie finansowej lub materialnej – od firm, osób prywatnych lub innych organizacji. „Darowizna” zakłada, że darczyńca przekazuje coś, co do niego należy i w zmian za swój dar nic nie otrzymuje od organizacji.</a:t>
            </a:r>
            <a:r>
              <a:rPr lang="pl-PL" sz="2000" b="1" dirty="0" smtClean="0">
                <a:latin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endParaRPr lang="pl-PL" sz="2000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Calibri" panose="020F0502020204030204" pitchFamily="34" charset="0"/>
              </a:rPr>
              <a:t>Darowizną nie jest decyzja podatnika o wskazaniu konkretnej organizacji pożytku publicznego, której państwo przekaże 1% podatku tego podatnika.</a:t>
            </a:r>
            <a:endParaRPr lang="pl-PL" sz="2000" dirty="0">
              <a:latin typeface="Calibri" panose="020F0502020204030204" pitchFamily="34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785786" y="785794"/>
            <a:ext cx="76438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Darowizny (pieniężne i rzeczowe</a:t>
            </a:r>
            <a:r>
              <a:rPr lang="pl-PL" sz="3200" b="1" dirty="0" smtClean="0">
                <a:solidFill>
                  <a:srgbClr val="0070C0"/>
                </a:solidFill>
              </a:rPr>
              <a:t>)</a:t>
            </a:r>
            <a:endParaRPr lang="pl-PL" sz="3200" b="1" dirty="0">
              <a:solidFill>
                <a:srgbClr val="0070C0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607" y="5805264"/>
            <a:ext cx="51276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628800"/>
            <a:ext cx="7704855" cy="4124399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l-PL" sz="3600" dirty="0" smtClean="0">
                <a:latin typeface="Calibri" panose="020F0502020204030204" pitchFamily="34" charset="0"/>
              </a:rPr>
              <a:t>Dotacja (grant) to pieniądze, które stowarzyszenie lub fundacja otrzymują zazwyczaj na wykonanie konkretnie określonego zadania – projektu.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l-PL" sz="3600" dirty="0" smtClean="0">
                <a:latin typeface="Calibri" panose="020F0502020204030204" pitchFamily="34" charset="0"/>
              </a:rPr>
              <a:t>Dotacje mogą pochodzić ze środków publicznych (np. od administracji rządowej i samorządowej lub z funduszy europejskich (przyznaje je np. Komisja Europejska poprzez różne instytucje). Dotację można także otrzymać od fundacji krajowej lub zagranicznej.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l-PL" sz="3600" dirty="0" smtClean="0">
                <a:latin typeface="Calibri" panose="020F0502020204030204" pitchFamily="34" charset="0"/>
              </a:rPr>
              <a:t>Działania finansowane z dotacji muszą mieścić się w celach statutowych organizacji. Dysponent pieniędzy określa warunki przyznania dotacji/grantu oraz rodzaj zadań do wykonania. Te warunki szczegółowo określone są w umowie.</a:t>
            </a:r>
          </a:p>
          <a:p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571472" y="785794"/>
            <a:ext cx="8064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Dotacje ze środków publicznych i prywatnych</a:t>
            </a:r>
            <a:endParaRPr lang="pl-PL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586" y="5715016"/>
            <a:ext cx="51276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20042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 smtClean="0">
                <a:latin typeface="Calibri" panose="020F0502020204030204" pitchFamily="34" charset="0"/>
              </a:rPr>
              <a:t>Organizacje mogą otrzymać pieniądze od firm, ewentualne  wsparcie logistyczne, techniczne, zobowiązując się do promowania sponsora. </a:t>
            </a:r>
            <a:endParaRPr lang="pl-PL" sz="2000" dirty="0">
              <a:latin typeface="Calibri" panose="020F0502020204030204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pl-PL" sz="4000" b="1" dirty="0" smtClean="0"/>
              <a:t/>
            </a:r>
            <a:br>
              <a:rPr lang="pl-PL" sz="4000" b="1" dirty="0" smtClean="0"/>
            </a:br>
            <a:endParaRPr lang="pl-PL" sz="3800" b="1" dirty="0">
              <a:latin typeface="+mn-lt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949280"/>
            <a:ext cx="51276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Prostokąt 6"/>
          <p:cNvSpPr/>
          <p:nvPr/>
        </p:nvSpPr>
        <p:spPr>
          <a:xfrm>
            <a:off x="543963" y="980728"/>
            <a:ext cx="76687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Sponsoring</a:t>
            </a:r>
            <a:endParaRPr lang="pl-PL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05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51431"/>
            <a:ext cx="512200" cy="60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37730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 smtClean="0">
                <a:latin typeface="Calibri" panose="020F0502020204030204" pitchFamily="34" charset="0"/>
              </a:rPr>
              <a:t>Stowarzyszenia i fundacje, które uzyskały status pożytku publicznego mogą zabiegać, by podatnicy wskazali je jako uprawnione do otrzymania od państwa 1% procenta podatku dochodowego od osób fizycznych. Inaczej mówiąc: państwo dzieli się swymi dochodami, pochodzącymi z podatków.</a:t>
            </a:r>
          </a:p>
          <a:p>
            <a:pPr marL="0" indent="0">
              <a:buNone/>
            </a:pPr>
            <a:endParaRPr lang="pl-PL" sz="2000" b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Obywatele – podatnicy decydują, której organizacji OPP państwo ma przekazać 1% płaconego przez siebie podatku dochodowego. </a:t>
            </a:r>
            <a:endParaRPr lang="pl-PL" sz="20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4071934" y="785794"/>
            <a:ext cx="7553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1%</a:t>
            </a:r>
            <a:endParaRPr lang="pl-PL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321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34" y="1857364"/>
            <a:ext cx="7973218" cy="3845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 smtClean="0">
                <a:latin typeface="Calibri" panose="020F0502020204030204" pitchFamily="34" charset="0"/>
              </a:rPr>
              <a:t>Zbiórką </a:t>
            </a:r>
            <a:r>
              <a:rPr lang="pl-PL" sz="2000" dirty="0">
                <a:latin typeface="Calibri" panose="020F0502020204030204" pitchFamily="34" charset="0"/>
              </a:rPr>
              <a:t>publiczną jest zbieranie gotówki lub darów w przestrzeni publicznej – np. do skarbon, czy puszek. Zbiórkę mogą prowadzić:</a:t>
            </a:r>
          </a:p>
          <a:p>
            <a:r>
              <a:rPr lang="pl-PL" sz="2000" dirty="0">
                <a:latin typeface="Calibri" panose="020F0502020204030204" pitchFamily="34" charset="0"/>
              </a:rPr>
              <a:t>organizacje,</a:t>
            </a:r>
          </a:p>
          <a:p>
            <a:r>
              <a:rPr lang="pl-PL" sz="2000" dirty="0">
                <a:latin typeface="Calibri" panose="020F0502020204030204" pitchFamily="34" charset="0"/>
              </a:rPr>
              <a:t>fundacje,</a:t>
            </a:r>
          </a:p>
          <a:p>
            <a:r>
              <a:rPr lang="pl-PL" sz="2000" dirty="0">
                <a:latin typeface="Calibri" panose="020F0502020204030204" pitchFamily="34" charset="0"/>
              </a:rPr>
              <a:t>stowarzyszenia,</a:t>
            </a:r>
          </a:p>
          <a:p>
            <a:r>
              <a:rPr lang="pl-PL" sz="2000" dirty="0">
                <a:latin typeface="Calibri" panose="020F0502020204030204" pitchFamily="34" charset="0"/>
              </a:rPr>
              <a:t>komitety społeczne, który mogą założyć co najmniej 3 osoby.</a:t>
            </a:r>
          </a:p>
          <a:p>
            <a:pPr marL="0" indent="0">
              <a:buNone/>
            </a:pPr>
            <a:r>
              <a:rPr lang="pl-PL" sz="2000" dirty="0">
                <a:latin typeface="Calibri" panose="020F0502020204030204" pitchFamily="34" charset="0"/>
              </a:rPr>
              <a:t>Wszystkie zbiórki publiczne – małe, duże, ogólnopolskie i lokalne – podlegają zgłoszeniu i są publikowane na </a:t>
            </a:r>
            <a:r>
              <a:rPr lang="pl-PL" sz="2000" dirty="0">
                <a:latin typeface="Calibri" panose="020F0502020204030204" pitchFamily="34" charset="0"/>
                <a:hlinkClick r:id="rId2"/>
              </a:rPr>
              <a:t>www.zbiorki.gov.pl</a:t>
            </a:r>
            <a:r>
              <a:rPr lang="pl-PL" sz="2000" dirty="0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Zbiórki publiczne i kampanie</a:t>
            </a:r>
            <a:endParaRPr lang="pl-PL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24" y="5643578"/>
            <a:ext cx="51276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532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083394"/>
          </a:xfrm>
        </p:spPr>
        <p:txBody>
          <a:bodyPr>
            <a:noAutofit/>
          </a:bodyPr>
          <a:lstStyle/>
          <a:p>
            <a:r>
              <a:rPr lang="pl-PL" sz="32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Działalność odpłatna</a:t>
            </a:r>
            <a:endParaRPr lang="pl-PL" sz="32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9222" name="Symbol zastępczy zawartości 9"/>
          <p:cNvSpPr>
            <a:spLocks noGrp="1"/>
          </p:cNvSpPr>
          <p:nvPr>
            <p:ph sz="quarter" idx="4"/>
          </p:nvPr>
        </p:nvSpPr>
        <p:spPr>
          <a:xfrm>
            <a:off x="467544" y="2060848"/>
            <a:ext cx="8136706" cy="2376264"/>
          </a:xfrm>
          <a:ln>
            <a:prstDash val="solid"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ash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7950" indent="0">
              <a:spcBef>
                <a:spcPct val="0"/>
              </a:spcBef>
              <a:buNone/>
            </a:pPr>
            <a:r>
              <a:rPr lang="pl-PL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Organizacje pozarządowe mają możliwość prawną pozyskiwać pieniądze na swoje działania poprzez sprzedaż swoich usług i produktów. Tego rodzaju aktywność ekonomiczną nazwano „odpłatną działalnością pożytku”. Podlega ona różnym ograniczeniom i jest czymś innym niż działalność gospodarcza.</a:t>
            </a:r>
            <a:endParaRPr lang="pl-PL" altLang="pl-PL" sz="20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607" y="5805264"/>
            <a:ext cx="51276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906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o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839</TotalTime>
  <Words>1652</Words>
  <Application>Microsoft Office PowerPoint</Application>
  <PresentationFormat>Pokaz na ekranie (4:3)</PresentationFormat>
  <Paragraphs>134</Paragraphs>
  <Slides>25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3</vt:i4>
      </vt:variant>
      <vt:variant>
        <vt:lpstr>Tytuły slajdów</vt:lpstr>
      </vt:variant>
      <vt:variant>
        <vt:i4>25</vt:i4>
      </vt:variant>
    </vt:vector>
  </HeadingPairs>
  <TitlesOfParts>
    <vt:vector size="28" baseType="lpstr">
      <vt:lpstr>Hol</vt:lpstr>
      <vt:lpstr>1_Hol</vt:lpstr>
      <vt:lpstr>2_Hol</vt:lpstr>
      <vt:lpstr>Prezentacja programu PowerPoint</vt:lpstr>
      <vt:lpstr>Podstawowe źródła finansowania:</vt:lpstr>
      <vt:lpstr>Składki członkowskie</vt:lpstr>
      <vt:lpstr>Prezentacja programu PowerPoint</vt:lpstr>
      <vt:lpstr>Prezentacja programu PowerPoint</vt:lpstr>
      <vt:lpstr> </vt:lpstr>
      <vt:lpstr>Prezentacja programu PowerPoint</vt:lpstr>
      <vt:lpstr>Zbiórki publiczne i kampanie</vt:lpstr>
      <vt:lpstr>Działalność odpłatna</vt:lpstr>
      <vt:lpstr>Prezentacja programu PowerPoint</vt:lpstr>
      <vt:lpstr>Inne źródła tj. fundraising, crowdfunding </vt:lpstr>
      <vt:lpstr>Prezentacja programu PowerPoint</vt:lpstr>
      <vt:lpstr>Kto może być donatorem:  - Unia Europejska (poprzez różne instytucje wdrażające);  - administracja rządowa i samorządowa (urzędy miast, urzędy    marszałkowskie itp.) - poprzez zlecenie realizacji zadań     publicznych ze środków publicznych;  - inne organizacje pozarządowe krajowe lub zagraniczne;  - podmioty niepubliczne (firmy, instytucje itp.).</vt:lpstr>
      <vt:lpstr>Prezentacja programu PowerPoint</vt:lpstr>
      <vt:lpstr>Dotacje w ramach otwartych konkursów ofert: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j.rybitwa</dc:creator>
  <cp:lastModifiedBy>j.rybitwa</cp:lastModifiedBy>
  <cp:revision>85</cp:revision>
  <cp:lastPrinted>2019-12-10T11:54:44Z</cp:lastPrinted>
  <dcterms:created xsi:type="dcterms:W3CDTF">2019-11-13T13:06:20Z</dcterms:created>
  <dcterms:modified xsi:type="dcterms:W3CDTF">2019-12-16T08:02:14Z</dcterms:modified>
</cp:coreProperties>
</file>