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11"/>
  </p:handout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D1FE5-D8E5-413A-9668-7756D86F98D3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45A76-F966-41D5-A83B-721FE31253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92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482D65-D949-4336-BABC-5A79C7484B91}" type="datetimeFigureOut">
              <a:rPr lang="pl-PL" smtClean="0"/>
              <a:t>2015-01-07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E576ED-0853-4893-AD03-34E8CE7004A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1" t="18685" r="26278" b="4294"/>
          <a:stretch/>
        </p:blipFill>
        <p:spPr bwMode="auto">
          <a:xfrm>
            <a:off x="1818930" y="-1"/>
            <a:ext cx="5466876" cy="681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123728" y="3140968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0000"/>
                </a:solidFill>
              </a:rPr>
              <a:t>n</a:t>
            </a:r>
            <a:r>
              <a:rPr lang="pl-PL" sz="1600" dirty="0" smtClean="0">
                <a:solidFill>
                  <a:srgbClr val="FF0000"/>
                </a:solidFill>
              </a:rPr>
              <a:t>p. IV Festiwal piosenki im…….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308304" y="2204864"/>
            <a:ext cx="18356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0070C0"/>
                </a:solidFill>
              </a:rPr>
              <a:t>Kultura, sztuka, ochrona dóbr kultury i tradycji</a:t>
            </a:r>
          </a:p>
          <a:p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 smtClean="0">
                <a:solidFill>
                  <a:srgbClr val="FF0000"/>
                </a:solidFill>
              </a:rPr>
              <a:t>Upowszechnianie kultury fizycznej</a:t>
            </a:r>
          </a:p>
          <a:p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 smtClean="0">
                <a:solidFill>
                  <a:srgbClr val="00B050"/>
                </a:solidFill>
              </a:rPr>
              <a:t>Edukacja ekologiczna</a:t>
            </a:r>
          </a:p>
          <a:p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 smtClean="0">
                <a:solidFill>
                  <a:srgbClr val="7030A0"/>
                </a:solidFill>
              </a:rPr>
              <a:t>Turystyka                     i krajoznawstwo</a:t>
            </a:r>
            <a:endParaRPr lang="pl-PL" sz="1600" dirty="0">
              <a:solidFill>
                <a:srgbClr val="7030A0"/>
              </a:solidFill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763688" y="4077072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5796136" y="2636912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0" y="3382253"/>
            <a:ext cx="19077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Przewidywane daty początku </a:t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i końca realizacji zadania</a:t>
            </a:r>
          </a:p>
          <a:p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 smtClean="0">
                <a:solidFill>
                  <a:srgbClr val="FF0000"/>
                </a:solidFill>
              </a:rPr>
              <a:t>Daty spójne                  z harmonogramem</a:t>
            </a:r>
          </a:p>
          <a:p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 smtClean="0">
                <a:solidFill>
                  <a:srgbClr val="FF0000"/>
                </a:solidFill>
              </a:rPr>
              <a:t>Daty uwzględniające działania przygotowawcze             i podsumowujące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303748" y="544522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Zarząd Powiatu Toruńskiego</a:t>
            </a:r>
            <a:endParaRPr lang="pl-PL" dirty="0">
              <a:solidFill>
                <a:srgbClr val="FF0000"/>
              </a:solidFill>
            </a:endParaRPr>
          </a:p>
        </p:txBody>
      </p:sp>
      <p:cxnSp>
        <p:nvCxnSpPr>
          <p:cNvPr id="17" name="Łącznik łamany 16"/>
          <p:cNvCxnSpPr/>
          <p:nvPr/>
        </p:nvCxnSpPr>
        <p:spPr>
          <a:xfrm rot="10800000">
            <a:off x="2519772" y="4653136"/>
            <a:ext cx="2340260" cy="12700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Łącznik prostoliniowy 2"/>
          <p:cNvCxnSpPr/>
          <p:nvPr/>
        </p:nvCxnSpPr>
        <p:spPr>
          <a:xfrm>
            <a:off x="4283968" y="1484784"/>
            <a:ext cx="86409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03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0" t="15516" r="26201" b="2385"/>
          <a:stretch/>
        </p:blipFill>
        <p:spPr bwMode="auto">
          <a:xfrm>
            <a:off x="1835696" y="0"/>
            <a:ext cx="5163340" cy="676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195736" y="548680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Pełna nazwa organizacji (taka jak w KRS lub ewidencji Starosty)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6084168" y="162880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7167289" y="144413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0000"/>
                </a:solidFill>
              </a:rPr>
              <a:t>z</a:t>
            </a:r>
            <a:r>
              <a:rPr lang="pl-PL" sz="1600" dirty="0" smtClean="0">
                <a:solidFill>
                  <a:srgbClr val="FF0000"/>
                </a:solidFill>
              </a:rPr>
              <a:t>aznaczyć x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212106" y="2569567"/>
            <a:ext cx="4412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Podać numer i nazwę rejestru lub ewidencji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0" name="Nawias klamrowy zamykający 9"/>
          <p:cNvSpPr/>
          <p:nvPr/>
        </p:nvSpPr>
        <p:spPr>
          <a:xfrm>
            <a:off x="6624228" y="2996952"/>
            <a:ext cx="900100" cy="3528392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7668344" y="3140968"/>
            <a:ext cx="13681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Podać datę wpisu do KRS lub ewidencji</a:t>
            </a:r>
          </a:p>
          <a:p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 smtClean="0">
                <a:solidFill>
                  <a:srgbClr val="FF0000"/>
                </a:solidFill>
              </a:rPr>
              <a:t>NIP REGON</a:t>
            </a:r>
          </a:p>
          <a:p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 smtClean="0">
                <a:solidFill>
                  <a:srgbClr val="FF0000"/>
                </a:solidFill>
              </a:rPr>
              <a:t>Dokładny adres zgodny             z KRS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2212107" y="4591871"/>
            <a:ext cx="4232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0000"/>
                </a:solidFill>
              </a:rPr>
              <a:t>p</a:t>
            </a:r>
            <a:r>
              <a:rPr lang="pl-PL" sz="1600" dirty="0" smtClean="0">
                <a:solidFill>
                  <a:srgbClr val="FF0000"/>
                </a:solidFill>
              </a:rPr>
              <a:t>ole nieobowiązkowe (wpisać nie dotyczy) 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3131840" y="188640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87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1" t="14989" r="26407" b="2650"/>
          <a:stretch/>
        </p:blipFill>
        <p:spPr bwMode="auto">
          <a:xfrm>
            <a:off x="2267744" y="91944"/>
            <a:ext cx="4968552" cy="667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wias klamrowy zamykający 3"/>
          <p:cNvSpPr/>
          <p:nvPr/>
        </p:nvSpPr>
        <p:spPr>
          <a:xfrm>
            <a:off x="6804248" y="188640"/>
            <a:ext cx="720080" cy="1008112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6804248" y="1628800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6732240" y="2204864"/>
            <a:ext cx="504056" cy="1527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7524328" y="188640"/>
            <a:ext cx="1619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Podać informację o ile organizacja posiada tel., faks, e-mail czy stronę www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            lub nie dotyczy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236296" y="1772816"/>
            <a:ext cx="1907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Podać nr rachunku bankowego i nazwę banku, na który zostanie przekazana dotacja</a:t>
            </a:r>
            <a:endParaRPr lang="pl-PL" sz="1400" dirty="0">
              <a:solidFill>
                <a:srgbClr val="FF0000"/>
              </a:solidFill>
            </a:endParaRPr>
          </a:p>
        </p:txBody>
      </p:sp>
      <p:cxnSp>
        <p:nvCxnSpPr>
          <p:cNvPr id="15" name="Łącznik prosty ze strzałką 14"/>
          <p:cNvCxnSpPr/>
          <p:nvPr/>
        </p:nvCxnSpPr>
        <p:spPr>
          <a:xfrm flipH="1">
            <a:off x="2051720" y="2852936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0" y="2357591"/>
            <a:ext cx="23037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Podać imię, nazwisko  i funkcję osób, które są upoważnione do reprezentowania organizacji</a:t>
            </a:r>
          </a:p>
          <a:p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 smtClean="0">
                <a:solidFill>
                  <a:srgbClr val="FF0000"/>
                </a:solidFill>
              </a:rPr>
              <a:t>Zgodnie z zapisem            w KRS (np. 2 członków Zarządu łącznie); pozostałe stowarzyszenia zgodnie z zapisem Statutu (dołączyć Statut)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23" name="Łącznik prosty ze strzałką 22"/>
          <p:cNvCxnSpPr/>
          <p:nvPr/>
        </p:nvCxnSpPr>
        <p:spPr>
          <a:xfrm>
            <a:off x="6804248" y="38610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7452320" y="3573016"/>
            <a:ext cx="1691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Dotyczy oddziałów terenowych organizacji –               w pozostałych wypadkach               </a:t>
            </a:r>
            <a:r>
              <a:rPr lang="pl-PL" sz="1400" b="1" dirty="0" smtClean="0">
                <a:solidFill>
                  <a:srgbClr val="FF0000"/>
                </a:solidFill>
              </a:rPr>
              <a:t>nie dotyczy</a:t>
            </a:r>
            <a:endParaRPr lang="pl-PL" sz="1400" b="1" dirty="0">
              <a:solidFill>
                <a:srgbClr val="FF0000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7236296" y="5093414"/>
            <a:ext cx="1907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Wpisać imię                      i nazwisko osoby,              z którą ma się kontaktować urząd  w razie niejasności</a:t>
            </a:r>
            <a:endParaRPr lang="pl-PL" sz="1400" dirty="0">
              <a:solidFill>
                <a:srgbClr val="FF0000"/>
              </a:solidFill>
            </a:endParaRPr>
          </a:p>
        </p:txBody>
      </p:sp>
      <p:cxnSp>
        <p:nvCxnSpPr>
          <p:cNvPr id="29" name="Łącznik prosty ze strzałką 28"/>
          <p:cNvCxnSpPr/>
          <p:nvPr/>
        </p:nvCxnSpPr>
        <p:spPr>
          <a:xfrm>
            <a:off x="6660232" y="486916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pole tekstowe 29"/>
          <p:cNvSpPr txBox="1"/>
          <p:nvPr/>
        </p:nvSpPr>
        <p:spPr>
          <a:xfrm>
            <a:off x="2051720" y="5572451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Wypełnia każda organizacja – zgodnie ze statutem organizacji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2055565" y="5995724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Wypełniają organizacje prowadzące działalność odpłatną pożytku publicznego – zgodnie z zapisem Statutu lub innego dokumentu np. uchwały</a:t>
            </a:r>
            <a:endParaRPr lang="pl-PL" sz="1400" dirty="0">
              <a:solidFill>
                <a:srgbClr val="FF0000"/>
              </a:solidFill>
            </a:endParaRPr>
          </a:p>
        </p:txBody>
      </p:sp>
      <p:cxnSp>
        <p:nvCxnSpPr>
          <p:cNvPr id="3" name="Łącznik prostoliniowy 2"/>
          <p:cNvCxnSpPr/>
          <p:nvPr/>
        </p:nvCxnSpPr>
        <p:spPr>
          <a:xfrm>
            <a:off x="5796136" y="2492896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54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3" t="15573" r="26203" b="2999"/>
          <a:stretch/>
        </p:blipFill>
        <p:spPr bwMode="auto">
          <a:xfrm>
            <a:off x="1763688" y="0"/>
            <a:ext cx="5220812" cy="680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27584" y="548680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Wypełnia organizacja prowadząca działalność gospodarczą, zgodnie z KRS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95536" y="984836"/>
            <a:ext cx="8748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Przedmiot działalności gospodarczej zgodnie z wyciągiem z Rejestru Przedsiębiorców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123728" y="1988840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0000"/>
                </a:solidFill>
              </a:rPr>
              <a:t>d</a:t>
            </a:r>
            <a:r>
              <a:rPr lang="pl-PL" sz="1600" dirty="0" smtClean="0">
                <a:solidFill>
                  <a:srgbClr val="FF0000"/>
                </a:solidFill>
              </a:rPr>
              <a:t>otyczy tylko oferty wspólnej – wpisać nie dotyczy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123728" y="3212976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Wpisać streszczenie zadania. Można zawrzeć informację o celu, odbiorcach i przewidywanych rezultatach. 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123728" y="4509120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Diagnoza sytuacji, z której wynika cel zadania. Dlaczego chcemy realizować zadanie, dlaczego jest ważny i potrzebny. 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195736" y="5733256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Opis grupy, do której adresujemy zadanie. 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3" name="Łącznik prostoliniowy 2"/>
          <p:cNvCxnSpPr/>
          <p:nvPr/>
        </p:nvCxnSpPr>
        <p:spPr>
          <a:xfrm>
            <a:off x="3059832" y="260648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3995936" y="260648"/>
            <a:ext cx="3600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8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2" t="15761" r="26058" b="2624"/>
          <a:stretch/>
        </p:blipFill>
        <p:spPr bwMode="auto">
          <a:xfrm>
            <a:off x="1691680" y="-2282"/>
            <a:ext cx="5256584" cy="684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195736" y="86197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Nie dotyczy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23728" y="234888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Nie dotyczy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092126" y="3177927"/>
            <a:ext cx="4568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Można opisać cel główny i cele szczegółowe, które powinny wynikać z diagnozy opisanej             w pkt III 2 </a:t>
            </a:r>
            <a:r>
              <a:rPr lang="pl-PL" sz="1600" dirty="0" err="1" smtClean="0">
                <a:solidFill>
                  <a:srgbClr val="FF0000"/>
                </a:solidFill>
              </a:rPr>
              <a:t>ofery</a:t>
            </a:r>
            <a:r>
              <a:rPr lang="pl-PL" sz="1600" dirty="0" smtClean="0">
                <a:solidFill>
                  <a:srgbClr val="FF0000"/>
                </a:solidFill>
              </a:rPr>
              <a:t> i przekładać się na działania.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092126" y="4365104"/>
            <a:ext cx="4712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Miejsce, w którym będziemy realizować zadanie np. siedziba organizacji lub inne miejsce.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123728" y="5445224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Opisać działania w ramach zadania. Opis powinien być spójny z harmonogramem                        i kosztorysem.  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7" name="Nawias klamrowy zamykający 6"/>
          <p:cNvSpPr/>
          <p:nvPr/>
        </p:nvSpPr>
        <p:spPr>
          <a:xfrm>
            <a:off x="6516216" y="620688"/>
            <a:ext cx="576064" cy="2232248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7164288" y="764704"/>
            <a:ext cx="1979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Zarząd Powiatu Toruńskiego              nie ogłasza konkursów na dofinansowanie inwestycji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1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6" t="14821" r="26204" b="2812"/>
          <a:stretch/>
        </p:blipFill>
        <p:spPr bwMode="auto">
          <a:xfrm>
            <a:off x="1691680" y="-6621"/>
            <a:ext cx="5112567" cy="678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2051720" y="1268760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Uwzględnić działania </a:t>
            </a:r>
            <a:br>
              <a:rPr lang="pl-PL" sz="1400" dirty="0" smtClean="0">
                <a:solidFill>
                  <a:srgbClr val="FF0000"/>
                </a:solidFill>
              </a:rPr>
            </a:br>
            <a:r>
              <a:rPr lang="pl-PL" sz="1400" dirty="0" smtClean="0">
                <a:solidFill>
                  <a:srgbClr val="FF0000"/>
                </a:solidFill>
              </a:rPr>
              <a:t>z pkt III 8</a:t>
            </a:r>
            <a:endParaRPr lang="pl-PL" sz="1400" dirty="0">
              <a:solidFill>
                <a:srgbClr val="FF0000"/>
              </a:solidFill>
            </a:endParaRPr>
          </a:p>
        </p:txBody>
      </p:sp>
      <p:cxnSp>
        <p:nvCxnSpPr>
          <p:cNvPr id="4" name="Łącznik prosty ze strzałką 3"/>
          <p:cNvCxnSpPr>
            <a:stCxn id="2" idx="1"/>
          </p:cNvCxnSpPr>
          <p:nvPr/>
        </p:nvCxnSpPr>
        <p:spPr>
          <a:xfrm flipH="1" flipV="1">
            <a:off x="1475656" y="980729"/>
            <a:ext cx="576064" cy="657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0" y="260648"/>
            <a:ext cx="17636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Opisać chronologicznie planowane działania wraz                 z etapem przygotowawczym  i zakończeniem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491880" y="1224771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Szacowany termin poszczególnych działań</a:t>
            </a:r>
            <a:endParaRPr lang="pl-PL" sz="1400" dirty="0">
              <a:solidFill>
                <a:srgbClr val="FF0000"/>
              </a:solidFill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 flipV="1">
            <a:off x="4644008" y="764704"/>
            <a:ext cx="223224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6876256" y="26064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Lepiej unikać podawania terminów dziennych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004048" y="1332493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Podać realizatora zadania</a:t>
            </a:r>
            <a:endParaRPr lang="pl-PL" sz="1400" dirty="0">
              <a:solidFill>
                <a:srgbClr val="FF0000"/>
              </a:solidFill>
            </a:endParaRPr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6228184" y="1772816"/>
            <a:ext cx="576064" cy="882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6804248" y="1624880"/>
            <a:ext cx="2339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 przypadku projektów składanych przez jedną organizację realizuje organizacja aplikująca lub podwykonawca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2276872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Opisać rezultaty ilościowe i jakościowe, wynikające z diagnozy i zakładanych celów oraz realizowanych działań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17" name="Łącznik prosty ze strzałką 16"/>
          <p:cNvCxnSpPr/>
          <p:nvPr/>
        </p:nvCxnSpPr>
        <p:spPr>
          <a:xfrm flipH="1" flipV="1">
            <a:off x="1619672" y="4077072"/>
            <a:ext cx="432048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0" y="3194540"/>
            <a:ext cx="16196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Wpisać wszystkie koszty związane            z realizacją działań opisanych w pkt III 8 oferty</a:t>
            </a:r>
            <a:endParaRPr lang="pl-PL" sz="1400" dirty="0">
              <a:solidFill>
                <a:srgbClr val="FF0000"/>
              </a:solidFill>
            </a:endParaRPr>
          </a:p>
        </p:txBody>
      </p:sp>
      <p:cxnSp>
        <p:nvCxnSpPr>
          <p:cNvPr id="20" name="Łącznik prosty ze strzałką 19"/>
          <p:cNvCxnSpPr/>
          <p:nvPr/>
        </p:nvCxnSpPr>
        <p:spPr>
          <a:xfrm flipH="1" flipV="1">
            <a:off x="1619672" y="6021288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pole tekstowe 20"/>
          <p:cNvSpPr txBox="1"/>
          <p:nvPr/>
        </p:nvSpPr>
        <p:spPr>
          <a:xfrm>
            <a:off x="35496" y="5013176"/>
            <a:ext cx="18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Wpisać koszty związane               z obsługą            np. księgowość, obsługa prawna itp.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3091770" y="5229200"/>
            <a:ext cx="400110" cy="3077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1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3311860" y="5096375"/>
            <a:ext cx="400110" cy="5232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10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3456303" y="4761807"/>
            <a:ext cx="400110" cy="95410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1400" dirty="0">
                <a:solidFill>
                  <a:srgbClr val="FF0000"/>
                </a:solidFill>
              </a:rPr>
              <a:t>g</a:t>
            </a:r>
            <a:r>
              <a:rPr lang="pl-PL" sz="1400" dirty="0" smtClean="0">
                <a:solidFill>
                  <a:srgbClr val="FF0000"/>
                </a:solidFill>
              </a:rPr>
              <a:t>odz.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3779912" y="4761807"/>
            <a:ext cx="400110" cy="10081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70,00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211960" y="52292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35,00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5004048" y="522920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0,00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5688124" y="5238860"/>
            <a:ext cx="684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35,00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311860" y="0"/>
            <a:ext cx="3204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0000"/>
                </a:solidFill>
              </a:rPr>
              <a:t>t</a:t>
            </a:r>
            <a:r>
              <a:rPr lang="pl-PL" sz="1600" dirty="0" smtClean="0">
                <a:solidFill>
                  <a:srgbClr val="FF0000"/>
                </a:solidFill>
              </a:rPr>
              <a:t>ermin zgodny z 1 stroną oferty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14" name="Łącznik prosty ze strzałką 13"/>
          <p:cNvCxnSpPr/>
          <p:nvPr/>
        </p:nvCxnSpPr>
        <p:spPr>
          <a:xfrm flipV="1">
            <a:off x="4247964" y="2606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5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3" grpId="0"/>
      <p:bldP spid="15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2" t="14447" r="25765" b="3187"/>
          <a:stretch/>
        </p:blipFill>
        <p:spPr bwMode="auto">
          <a:xfrm>
            <a:off x="1763688" y="116632"/>
            <a:ext cx="5112568" cy="667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Łącznik prostoliniowy 2"/>
          <p:cNvCxnSpPr/>
          <p:nvPr/>
        </p:nvCxnSpPr>
        <p:spPr>
          <a:xfrm>
            <a:off x="3347864" y="1844824"/>
            <a:ext cx="39604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4238718" y="168642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7200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12804" y="1690935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400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96136" y="170080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400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004048" y="220486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 7200      90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148064" y="241490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400        5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4716016" y="191683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5148064" y="422108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400        5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18" name="Łącznik łamany 17"/>
          <p:cNvCxnSpPr>
            <a:stCxn id="6" idx="3"/>
            <a:endCxn id="17" idx="3"/>
          </p:cNvCxnSpPr>
          <p:nvPr/>
        </p:nvCxnSpPr>
        <p:spPr>
          <a:xfrm flipH="1">
            <a:off x="6444208" y="1854697"/>
            <a:ext cx="72008" cy="2535668"/>
          </a:xfrm>
          <a:prstGeom prst="bentConnector3">
            <a:avLst>
              <a:gd name="adj1" fmla="val -317465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Łącznik zakrzywiony 23"/>
          <p:cNvCxnSpPr>
            <a:endCxn id="8" idx="1"/>
          </p:cNvCxnSpPr>
          <p:nvPr/>
        </p:nvCxnSpPr>
        <p:spPr>
          <a:xfrm rot="5400000">
            <a:off x="4850396" y="2214500"/>
            <a:ext cx="667345" cy="72008"/>
          </a:xfrm>
          <a:prstGeom prst="curvedConnector4">
            <a:avLst>
              <a:gd name="adj1" fmla="val 37317"/>
              <a:gd name="adj2" fmla="val 417465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5102814" y="4537758"/>
            <a:ext cx="68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8000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7176" name="Schemat blokowy: łącznik 7175"/>
          <p:cNvSpPr/>
          <p:nvPr/>
        </p:nvSpPr>
        <p:spPr>
          <a:xfrm>
            <a:off x="2123728" y="3573016"/>
            <a:ext cx="288032" cy="288032"/>
          </a:xfrm>
          <a:prstGeom prst="flowChartConnector">
            <a:avLst/>
          </a:prstGeom>
          <a:noFill/>
          <a:ln w="7620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7178" name="Łącznik prosty ze strzałką 7177"/>
          <p:cNvCxnSpPr/>
          <p:nvPr/>
        </p:nvCxnSpPr>
        <p:spPr>
          <a:xfrm flipH="1">
            <a:off x="1331640" y="3717032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179" name="pole tekstowe 7178"/>
          <p:cNvSpPr txBox="1"/>
          <p:nvPr/>
        </p:nvSpPr>
        <p:spPr>
          <a:xfrm>
            <a:off x="0" y="4077072"/>
            <a:ext cx="1655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 przypadku wpisania kwoty                 w środkach finansowych                    z innych źródeł publicznych obowiązek wypełnienia: 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7182" name="Łącznik prosty ze strzałką 7181"/>
          <p:cNvCxnSpPr/>
          <p:nvPr/>
        </p:nvCxnSpPr>
        <p:spPr>
          <a:xfrm flipV="1">
            <a:off x="1115616" y="5015790"/>
            <a:ext cx="1008112" cy="645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183" name="pole tekstowe 7182"/>
          <p:cNvSpPr txBox="1"/>
          <p:nvPr/>
        </p:nvSpPr>
        <p:spPr>
          <a:xfrm>
            <a:off x="2051720" y="595450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np. Urząd Gminy X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7184" name="pole tekstowe 7183"/>
          <p:cNvSpPr txBox="1"/>
          <p:nvPr/>
        </p:nvSpPr>
        <p:spPr>
          <a:xfrm>
            <a:off x="3131840" y="595450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Przepisać z 3.2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7185" name="pole tekstowe 7184"/>
          <p:cNvSpPr txBox="1"/>
          <p:nvPr/>
        </p:nvSpPr>
        <p:spPr>
          <a:xfrm>
            <a:off x="5148063" y="5954509"/>
            <a:ext cx="1440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np. kwiecień 2015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50" name="Schemat blokowy: łącznik 49"/>
          <p:cNvSpPr/>
          <p:nvPr/>
        </p:nvSpPr>
        <p:spPr>
          <a:xfrm>
            <a:off x="2111946" y="3122531"/>
            <a:ext cx="288032" cy="288032"/>
          </a:xfrm>
          <a:prstGeom prst="flowChartConnector">
            <a:avLst/>
          </a:prstGeom>
          <a:noFill/>
          <a:ln w="7620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186" name="pole tekstowe 7185"/>
          <p:cNvSpPr txBox="1"/>
          <p:nvPr/>
        </p:nvSpPr>
        <p:spPr>
          <a:xfrm>
            <a:off x="-36004" y="1700808"/>
            <a:ext cx="1727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Pobierać opłaty można tylko, jeśli prowadzimy odpłatną działalność pożytku publicznego </a:t>
            </a:r>
          </a:p>
          <a:p>
            <a:r>
              <a:rPr lang="pl-PL" sz="1600" dirty="0">
                <a:solidFill>
                  <a:srgbClr val="FF0000"/>
                </a:solidFill>
              </a:rPr>
              <a:t>p</a:t>
            </a:r>
            <a:r>
              <a:rPr lang="pl-PL" sz="1600" dirty="0" smtClean="0">
                <a:solidFill>
                  <a:srgbClr val="FF0000"/>
                </a:solidFill>
              </a:rPr>
              <a:t>atrz pkt I 12 b oferty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7188" name="Łącznik prosty ze strzałką 7187"/>
          <p:cNvCxnSpPr/>
          <p:nvPr/>
        </p:nvCxnSpPr>
        <p:spPr>
          <a:xfrm flipH="1" flipV="1">
            <a:off x="1655676" y="2096852"/>
            <a:ext cx="468052" cy="1025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 flipV="1">
            <a:off x="1655676" y="692696"/>
            <a:ext cx="60028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12626" y="0"/>
            <a:ext cx="1643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Wpisać koszty związane                  z promocją lub zakupem wyposażenia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743908" y="1686419"/>
            <a:ext cx="612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8000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12" name="Łącznik prosty ze strzałką 11"/>
          <p:cNvCxnSpPr/>
          <p:nvPr/>
        </p:nvCxnSpPr>
        <p:spPr>
          <a:xfrm flipV="1">
            <a:off x="6588224" y="980728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7236296" y="33265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0000"/>
                </a:solidFill>
              </a:rPr>
              <a:t>w</a:t>
            </a:r>
            <a:r>
              <a:rPr lang="pl-PL" sz="1600" dirty="0" smtClean="0">
                <a:solidFill>
                  <a:srgbClr val="FF0000"/>
                </a:solidFill>
              </a:rPr>
              <a:t>pisać do dwóch znaków po przecinku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19" name="Łącznik zakrzywiony 18"/>
          <p:cNvCxnSpPr>
            <a:endCxn id="25" idx="1"/>
          </p:cNvCxnSpPr>
          <p:nvPr/>
        </p:nvCxnSpPr>
        <p:spPr>
          <a:xfrm rot="16200000" flipH="1">
            <a:off x="3164146" y="2768367"/>
            <a:ext cx="2698450" cy="1178886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Łącznik prostoliniowy 20"/>
          <p:cNvCxnSpPr/>
          <p:nvPr/>
        </p:nvCxnSpPr>
        <p:spPr>
          <a:xfrm>
            <a:off x="4355976" y="6139175"/>
            <a:ext cx="50405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2843808" y="170080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FF0000"/>
                </a:solidFill>
              </a:rPr>
              <a:t>np.</a:t>
            </a:r>
            <a:endParaRPr lang="pl-PL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7" grpId="0"/>
      <p:bldP spid="25" grpId="0"/>
      <p:bldP spid="7176" grpId="0"/>
      <p:bldP spid="7179" grpId="0"/>
      <p:bldP spid="7183" grpId="0"/>
      <p:bldP spid="7184" grpId="0"/>
      <p:bldP spid="7185" grpId="0"/>
      <p:bldP spid="50" grpId="0"/>
      <p:bldP spid="7186" grpId="0"/>
      <p:bldP spid="9" grpId="0"/>
      <p:bldP spid="1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3" t="15385" r="26203" b="2625"/>
          <a:stretch/>
        </p:blipFill>
        <p:spPr bwMode="auto">
          <a:xfrm>
            <a:off x="1907704" y="188640"/>
            <a:ext cx="4947930" cy="649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339752" y="62068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Wypełnić, jeśli jakiś punkt w kosztorysie może budzić wątpliwości np. koszt jest szczególnie wysoki lub zaskakująco niski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67744" y="191683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Opis poszczególnych osób zatrudnionych przy zadaniu oraz wolontariuszy i ich kwalifikacje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267744" y="2996952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Wpisać zasoby rzeczowe, którymi dysponuje organizacja lub jej członkowie, z których będzie nieodpłatnie korzystać 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195736" y="414908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Wpisać doświadczenie organizacji w realizacji zadań o podobnym charakterze. 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6516216" y="441069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6948264" y="3827949"/>
            <a:ext cx="2195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0000"/>
                </a:solidFill>
              </a:rPr>
              <a:t>W przypadku </a:t>
            </a:r>
            <a:r>
              <a:rPr lang="pl-PL" sz="1600" dirty="0" smtClean="0">
                <a:solidFill>
                  <a:srgbClr val="FF0000"/>
                </a:solidFill>
              </a:rPr>
              <a:t>krótko </a:t>
            </a:r>
            <a:r>
              <a:rPr lang="pl-PL" sz="1600" dirty="0" err="1" smtClean="0">
                <a:solidFill>
                  <a:srgbClr val="FF0000"/>
                </a:solidFill>
              </a:rPr>
              <a:t>działajacych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FF0000"/>
                </a:solidFill>
              </a:rPr>
              <a:t>organizacji można opisać doświadczenie członków.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2339752" y="53012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Nie dotyczy</a:t>
            </a:r>
            <a:endParaRPr lang="pl-PL" dirty="0">
              <a:solidFill>
                <a:srgbClr val="FF0000"/>
              </a:solidFill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 flipH="1">
            <a:off x="3563888" y="2780928"/>
            <a:ext cx="54006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Łącznik prostoliniowy 11"/>
          <p:cNvCxnSpPr/>
          <p:nvPr/>
        </p:nvCxnSpPr>
        <p:spPr>
          <a:xfrm>
            <a:off x="3491880" y="4905167"/>
            <a:ext cx="34203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25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2" t="14726" r="26324" b="2754"/>
          <a:stretch/>
        </p:blipFill>
        <p:spPr bwMode="auto">
          <a:xfrm>
            <a:off x="1691680" y="34305"/>
            <a:ext cx="5110030" cy="68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Łącznik prostoliniowy 2"/>
          <p:cNvCxnSpPr/>
          <p:nvPr/>
        </p:nvCxnSpPr>
        <p:spPr>
          <a:xfrm>
            <a:off x="2483768" y="548680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 flipV="1">
            <a:off x="6084168" y="476672"/>
            <a:ext cx="936104" cy="1793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6948264" y="260648"/>
            <a:ext cx="21957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0000"/>
                </a:solidFill>
              </a:rPr>
              <a:t>Pobierać opłaty można </a:t>
            </a:r>
            <a:r>
              <a:rPr lang="pl-PL" sz="1600" dirty="0" smtClean="0">
                <a:solidFill>
                  <a:srgbClr val="FF0000"/>
                </a:solidFill>
              </a:rPr>
              <a:t>tylko, </a:t>
            </a:r>
            <a:r>
              <a:rPr lang="pl-PL" sz="1600" dirty="0">
                <a:solidFill>
                  <a:srgbClr val="FF0000"/>
                </a:solidFill>
              </a:rPr>
              <a:t>jeśli prowadzimy odpłatną działalność pożytku </a:t>
            </a:r>
            <a:r>
              <a:rPr lang="pl-PL" sz="1600" dirty="0" smtClean="0">
                <a:solidFill>
                  <a:srgbClr val="FF0000"/>
                </a:solidFill>
              </a:rPr>
              <a:t>publicznego. </a:t>
            </a:r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>
                <a:solidFill>
                  <a:srgbClr val="FF0000"/>
                </a:solidFill>
              </a:rPr>
              <a:t>p</a:t>
            </a:r>
            <a:r>
              <a:rPr lang="pl-PL" sz="1600" dirty="0" smtClean="0">
                <a:solidFill>
                  <a:srgbClr val="FF0000"/>
                </a:solidFill>
              </a:rPr>
              <a:t>atrz pkt </a:t>
            </a:r>
            <a:r>
              <a:rPr lang="pl-PL" sz="1600" dirty="0">
                <a:solidFill>
                  <a:srgbClr val="FF0000"/>
                </a:solidFill>
              </a:rPr>
              <a:t>I 12 </a:t>
            </a:r>
            <a:r>
              <a:rPr lang="pl-PL" sz="1600" dirty="0" smtClean="0">
                <a:solidFill>
                  <a:srgbClr val="FF0000"/>
                </a:solidFill>
              </a:rPr>
              <a:t>b oferty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656066"/>
            <a:ext cx="17636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FF0000"/>
                </a:solidFill>
              </a:rPr>
              <a:t>n</a:t>
            </a:r>
            <a:r>
              <a:rPr lang="pl-PL" sz="1400" dirty="0" smtClean="0">
                <a:solidFill>
                  <a:srgbClr val="FF0000"/>
                </a:solidFill>
              </a:rPr>
              <a:t>p. do dnia podpisania umowy</a:t>
            </a:r>
          </a:p>
          <a:p>
            <a:r>
              <a:rPr lang="pl-PL" sz="1400" dirty="0">
                <a:solidFill>
                  <a:srgbClr val="FF0000"/>
                </a:solidFill>
              </a:rPr>
              <a:t>l</a:t>
            </a:r>
            <a:r>
              <a:rPr lang="pl-PL" sz="1400" dirty="0" smtClean="0">
                <a:solidFill>
                  <a:srgbClr val="FF0000"/>
                </a:solidFill>
              </a:rPr>
              <a:t>ub data – nie wcześniejsza niż ok. 50 dni od ostatniego dnia składania ofert</a:t>
            </a:r>
            <a:endParaRPr lang="pl-PL" sz="1400" dirty="0">
              <a:solidFill>
                <a:srgbClr val="FF0000"/>
              </a:solidFill>
            </a:endParaRPr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1259632" y="800708"/>
            <a:ext cx="792088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4788024" y="1988840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Podpisy osób upoważnionych do reprezentacji organizacji 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6516216" y="2636912"/>
            <a:ext cx="324036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732240" y="2636912"/>
            <a:ext cx="2411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FF0000"/>
                </a:solidFill>
              </a:rPr>
              <a:t>p</a:t>
            </a:r>
            <a:r>
              <a:rPr lang="pl-PL" sz="1600" dirty="0" smtClean="0">
                <a:solidFill>
                  <a:srgbClr val="FF0000"/>
                </a:solidFill>
              </a:rPr>
              <a:t>atrz pkt I 9 oferty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- Podpisy nieczytelne opatrzyć pieczątką imienną z funkcją              lub wpisać drukowanymi literami imię, nazwisko i funkcję 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76056" y="3717032"/>
            <a:ext cx="1602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Data składania oferty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2555776" y="800708"/>
            <a:ext cx="3600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3203848" y="800708"/>
            <a:ext cx="720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Łącznik prostoliniowy 19"/>
          <p:cNvCxnSpPr/>
          <p:nvPr/>
        </p:nvCxnSpPr>
        <p:spPr>
          <a:xfrm>
            <a:off x="2555776" y="1412776"/>
            <a:ext cx="3600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H="1" flipV="1">
            <a:off x="1475656" y="4271030"/>
            <a:ext cx="576064" cy="6701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0" y="3371508"/>
            <a:ext cx="1655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statut lub inny akt wskazujący organy uprawnione do reprezentacji np. uchwała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0" y="5288340"/>
            <a:ext cx="2051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</a:rPr>
              <a:t>załączniki:   oryginały lub kopie potwierdzone              na każdej stronie    za zgodność                    z oryginałem</a:t>
            </a:r>
            <a:endParaRPr lang="pl-PL" sz="1600" dirty="0">
              <a:solidFill>
                <a:srgbClr val="FF0000"/>
              </a:solidFill>
            </a:endParaRPr>
          </a:p>
        </p:txBody>
      </p:sp>
      <p:cxnSp>
        <p:nvCxnSpPr>
          <p:cNvPr id="12" name="Łącznik prostoliniowy 11"/>
          <p:cNvCxnSpPr/>
          <p:nvPr/>
        </p:nvCxnSpPr>
        <p:spPr>
          <a:xfrm>
            <a:off x="3995936" y="1456285"/>
            <a:ext cx="10801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4355976" y="1700808"/>
            <a:ext cx="172819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Łącznik prostoliniowy 18"/>
          <p:cNvCxnSpPr/>
          <p:nvPr/>
        </p:nvCxnSpPr>
        <p:spPr>
          <a:xfrm>
            <a:off x="2051720" y="1844824"/>
            <a:ext cx="50405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6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5" grpId="0"/>
      <p:bldP spid="7" grpId="0"/>
      <p:bldP spid="11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989</TotalTime>
  <Words>652</Words>
  <Application>Microsoft Office PowerPoint</Application>
  <PresentationFormat>Pokaz na ekranie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Starostwo</dc:creator>
  <cp:lastModifiedBy>Starostwo</cp:lastModifiedBy>
  <cp:revision>56</cp:revision>
  <cp:lastPrinted>2014-12-09T11:10:49Z</cp:lastPrinted>
  <dcterms:created xsi:type="dcterms:W3CDTF">2014-12-03T06:28:41Z</dcterms:created>
  <dcterms:modified xsi:type="dcterms:W3CDTF">2015-01-07T11:49:09Z</dcterms:modified>
</cp:coreProperties>
</file>